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0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Вставка рисунка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ua/url?sa=i&amp;rct=j&amp;q=&amp;esrc=s&amp;frm=1&amp;source=images&amp;cd=&amp;cad=rja&amp;docid=DC9aM0VO_wLtUM&amp;tbnid=cktvNikHgE-1NM:&amp;ved=0CAUQjRw&amp;url=http://flash-games.com.ua/tags/puzzle+games/&amp;ei=8nsPUdfQJaWd0QWCmoGQBQ&amp;bvm=bv.41867550,d.d2k&amp;psig=AFQjCNFsL1d4isxLiQBFrRGPOXiIcFf4Xw&amp;ust=1360055560995129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file:///F:\tangram.swf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альтернативный процесс 10"/>
          <p:cNvSpPr/>
          <p:nvPr/>
        </p:nvSpPr>
        <p:spPr>
          <a:xfrm>
            <a:off x="1142976" y="428604"/>
            <a:ext cx="7215238" cy="300039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Задачи на разрезание на клетчатой бумаге. </a:t>
            </a:r>
            <a:r>
              <a:rPr lang="ru-RU" sz="4400" dirty="0" err="1" smtClean="0"/>
              <a:t>Танграм</a:t>
            </a:r>
            <a:r>
              <a:rPr lang="ru-RU" sz="4400" dirty="0" smtClean="0"/>
              <a:t> Мастер-класс</a:t>
            </a:r>
            <a:endParaRPr lang="ru-RU" sz="4400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779912" y="4149080"/>
            <a:ext cx="5040560" cy="2160240"/>
          </a:xfrm>
          <a:prstGeom prst="flowChartAlternateProcess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 категории</a:t>
            </a:r>
            <a:br>
              <a:rPr lang="uk-UA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</a:br>
            <a:r>
              <a:rPr lang="uk-UA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Гримальская А.А.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5652120" y="332656"/>
            <a:ext cx="3312368" cy="1296144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Способы решения</a:t>
            </a:r>
            <a:endParaRPr lang="ru-RU" sz="4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53907"/>
            <a:ext cx="4896544" cy="660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45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1520" y="1196752"/>
            <a:ext cx="8435280" cy="4983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i="1" dirty="0" smtClean="0">
                <a:latin typeface="Arial" charset="0"/>
              </a:rPr>
              <a:t>12 фигурок, каждая из которых состоит из пяти одинаковых  квадратов, причем квадраты «соседствуют «друг  с другом» только сторонами»</a:t>
            </a:r>
            <a:br>
              <a:rPr lang="ru-RU" sz="4000" i="1" dirty="0" smtClean="0">
                <a:latin typeface="Arial" charset="0"/>
              </a:rPr>
            </a:br>
            <a:r>
              <a:rPr lang="ru-RU" sz="4000" i="1" dirty="0" smtClean="0">
                <a:latin typeface="Arial" charset="0"/>
              </a:rPr>
              <a:t> «пента» - «пять»</a:t>
            </a:r>
          </a:p>
          <a:p>
            <a:r>
              <a:rPr lang="ru-RU" sz="4000" i="1" dirty="0" smtClean="0">
                <a:latin typeface="Arial" charset="0"/>
              </a:rPr>
              <a:t>(с греческого</a:t>
            </a:r>
            <a:r>
              <a:rPr lang="ru-RU" sz="4000" i="1" dirty="0">
                <a:latin typeface="Arial" charset="0"/>
              </a:rPr>
              <a:t>)</a:t>
            </a:r>
            <a:endParaRPr lang="ru-RU" sz="2800" i="1" dirty="0" smtClean="0">
              <a:latin typeface="Arial" charset="0"/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251520" y="88496"/>
            <a:ext cx="8640960" cy="792088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Пентамино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9410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408621" cy="4953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" name="Блок-схема: альтернативный процесс 118"/>
          <p:cNvSpPr/>
          <p:nvPr/>
        </p:nvSpPr>
        <p:spPr>
          <a:xfrm>
            <a:off x="254076" y="232512"/>
            <a:ext cx="8640960" cy="792088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12 фигурок из набора пентамино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000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33261"/>
            <a:ext cx="8229600" cy="4525963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/>
              <a:t>     Игра, заключающая в складывании различных фигур из заданного набора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 sz="4000" b="1" dirty="0" smtClean="0"/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/>
              <a:t>    Придумана американским математиком </a:t>
            </a:r>
            <a:r>
              <a:rPr lang="ru-RU" sz="4000" b="1" dirty="0" err="1" smtClean="0"/>
              <a:t>С.Голомбом</a:t>
            </a:r>
            <a:r>
              <a:rPr lang="ru-RU" sz="4000" b="1" dirty="0" smtClean="0"/>
              <a:t> в 50 –</a:t>
            </a:r>
            <a:r>
              <a:rPr lang="ru-RU" sz="4000" b="1" dirty="0" err="1" smtClean="0"/>
              <a:t>ые</a:t>
            </a:r>
            <a:r>
              <a:rPr lang="ru-RU" sz="4000" b="1" dirty="0" smtClean="0"/>
              <a:t> годы </a:t>
            </a:r>
            <a:r>
              <a:rPr lang="en-US" sz="4000" b="1" dirty="0" smtClean="0"/>
              <a:t>XX </a:t>
            </a:r>
            <a:r>
              <a:rPr lang="ru-RU" sz="4000" b="1" dirty="0" smtClean="0"/>
              <a:t>ве</a:t>
            </a:r>
            <a:r>
              <a:rPr lang="ru-RU" sz="4000" dirty="0" smtClean="0"/>
              <a:t>ка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457200" y="3505200"/>
            <a:ext cx="1066800" cy="762000"/>
            <a:chOff x="576" y="528"/>
            <a:chExt cx="672" cy="480"/>
          </a:xfrm>
        </p:grpSpPr>
        <p:grpSp>
          <p:nvGrpSpPr>
            <p:cNvPr id="6186" name="Group 78"/>
            <p:cNvGrpSpPr>
              <a:grpSpLocks/>
            </p:cNvGrpSpPr>
            <p:nvPr/>
          </p:nvGrpSpPr>
          <p:grpSpPr bwMode="auto">
            <a:xfrm>
              <a:off x="576" y="528"/>
              <a:ext cx="672" cy="480"/>
              <a:chOff x="576" y="528"/>
              <a:chExt cx="672" cy="480"/>
            </a:xfrm>
          </p:grpSpPr>
          <p:sp>
            <p:nvSpPr>
              <p:cNvPr id="6190" name="Line 70"/>
              <p:cNvSpPr>
                <a:spLocks noChangeShapeType="1"/>
              </p:cNvSpPr>
              <p:nvPr/>
            </p:nvSpPr>
            <p:spPr bwMode="auto">
              <a:xfrm>
                <a:off x="576" y="528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1" name="Line 71"/>
              <p:cNvSpPr>
                <a:spLocks noChangeShapeType="1"/>
              </p:cNvSpPr>
              <p:nvPr/>
            </p:nvSpPr>
            <p:spPr bwMode="auto">
              <a:xfrm>
                <a:off x="576" y="528"/>
                <a:ext cx="672" cy="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2" name="Line 72"/>
              <p:cNvSpPr>
                <a:spLocks noChangeShapeType="1"/>
              </p:cNvSpPr>
              <p:nvPr/>
            </p:nvSpPr>
            <p:spPr bwMode="auto">
              <a:xfrm>
                <a:off x="1248" y="528"/>
                <a:ext cx="0" cy="48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3" name="Line 74"/>
              <p:cNvSpPr>
                <a:spLocks noChangeShapeType="1"/>
              </p:cNvSpPr>
              <p:nvPr/>
            </p:nvSpPr>
            <p:spPr bwMode="auto">
              <a:xfrm>
                <a:off x="816" y="1008"/>
                <a:ext cx="432" cy="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4" name="Line 75"/>
              <p:cNvSpPr>
                <a:spLocks noChangeShapeType="1"/>
              </p:cNvSpPr>
              <p:nvPr/>
            </p:nvSpPr>
            <p:spPr bwMode="auto">
              <a:xfrm>
                <a:off x="576" y="768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5" name="Line 76"/>
              <p:cNvSpPr>
                <a:spLocks noChangeShapeType="1"/>
              </p:cNvSpPr>
              <p:nvPr/>
            </p:nvSpPr>
            <p:spPr bwMode="auto">
              <a:xfrm>
                <a:off x="816" y="768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87" name="Line 89"/>
            <p:cNvSpPr>
              <a:spLocks noChangeShapeType="1"/>
            </p:cNvSpPr>
            <p:nvPr/>
          </p:nvSpPr>
          <p:spPr bwMode="auto">
            <a:xfrm>
              <a:off x="816" y="528"/>
              <a:ext cx="0" cy="24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8" name="Line 90"/>
            <p:cNvSpPr>
              <a:spLocks noChangeShapeType="1"/>
            </p:cNvSpPr>
            <p:nvPr/>
          </p:nvSpPr>
          <p:spPr bwMode="auto">
            <a:xfrm>
              <a:off x="1056" y="528"/>
              <a:ext cx="0" cy="48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9" name="Line 91"/>
            <p:cNvSpPr>
              <a:spLocks noChangeShapeType="1"/>
            </p:cNvSpPr>
            <p:nvPr/>
          </p:nvSpPr>
          <p:spPr bwMode="auto">
            <a:xfrm>
              <a:off x="816" y="768"/>
              <a:ext cx="432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35"/>
          <p:cNvGrpSpPr>
            <a:grpSpLocks/>
          </p:cNvGrpSpPr>
          <p:nvPr/>
        </p:nvGrpSpPr>
        <p:grpSpPr bwMode="auto">
          <a:xfrm>
            <a:off x="381000" y="3962400"/>
            <a:ext cx="1066800" cy="1143000"/>
            <a:chOff x="1728" y="1440"/>
            <a:chExt cx="672" cy="720"/>
          </a:xfrm>
        </p:grpSpPr>
        <p:sp>
          <p:nvSpPr>
            <p:cNvPr id="6178" name="Line 127"/>
            <p:cNvSpPr>
              <a:spLocks noChangeShapeType="1"/>
            </p:cNvSpPr>
            <p:nvPr/>
          </p:nvSpPr>
          <p:spPr bwMode="auto">
            <a:xfrm>
              <a:off x="1728" y="1440"/>
              <a:ext cx="0" cy="480"/>
            </a:xfrm>
            <a:prstGeom prst="line">
              <a:avLst/>
            </a:prstGeom>
            <a:noFill/>
            <a:ln w="57150">
              <a:solidFill>
                <a:srgbClr val="99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Line 128"/>
            <p:cNvSpPr>
              <a:spLocks noChangeShapeType="1"/>
            </p:cNvSpPr>
            <p:nvPr/>
          </p:nvSpPr>
          <p:spPr bwMode="auto">
            <a:xfrm>
              <a:off x="1968" y="1440"/>
              <a:ext cx="0" cy="480"/>
            </a:xfrm>
            <a:prstGeom prst="line">
              <a:avLst/>
            </a:prstGeom>
            <a:noFill/>
            <a:ln w="57150">
              <a:solidFill>
                <a:srgbClr val="99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0" name="Line 129"/>
            <p:cNvSpPr>
              <a:spLocks noChangeShapeType="1"/>
            </p:cNvSpPr>
            <p:nvPr/>
          </p:nvSpPr>
          <p:spPr bwMode="auto">
            <a:xfrm>
              <a:off x="2160" y="1680"/>
              <a:ext cx="0" cy="480"/>
            </a:xfrm>
            <a:prstGeom prst="line">
              <a:avLst/>
            </a:prstGeom>
            <a:noFill/>
            <a:ln w="57150">
              <a:solidFill>
                <a:srgbClr val="99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1" name="Line 130"/>
            <p:cNvSpPr>
              <a:spLocks noChangeShapeType="1"/>
            </p:cNvSpPr>
            <p:nvPr/>
          </p:nvSpPr>
          <p:spPr bwMode="auto">
            <a:xfrm>
              <a:off x="2400" y="1680"/>
              <a:ext cx="0" cy="480"/>
            </a:xfrm>
            <a:prstGeom prst="line">
              <a:avLst/>
            </a:prstGeom>
            <a:noFill/>
            <a:ln w="57150">
              <a:solidFill>
                <a:srgbClr val="99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2" name="Line 131"/>
            <p:cNvSpPr>
              <a:spLocks noChangeShapeType="1"/>
            </p:cNvSpPr>
            <p:nvPr/>
          </p:nvSpPr>
          <p:spPr bwMode="auto">
            <a:xfrm>
              <a:off x="1728" y="1440"/>
              <a:ext cx="240" cy="0"/>
            </a:xfrm>
            <a:prstGeom prst="line">
              <a:avLst/>
            </a:prstGeom>
            <a:noFill/>
            <a:ln w="57150">
              <a:solidFill>
                <a:srgbClr val="99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3" name="Line 132"/>
            <p:cNvSpPr>
              <a:spLocks noChangeShapeType="1"/>
            </p:cNvSpPr>
            <p:nvPr/>
          </p:nvSpPr>
          <p:spPr bwMode="auto">
            <a:xfrm>
              <a:off x="1728" y="1920"/>
              <a:ext cx="672" cy="0"/>
            </a:xfrm>
            <a:prstGeom prst="line">
              <a:avLst/>
            </a:prstGeom>
            <a:noFill/>
            <a:ln w="57150">
              <a:solidFill>
                <a:srgbClr val="99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4" name="Line 133"/>
            <p:cNvSpPr>
              <a:spLocks noChangeShapeType="1"/>
            </p:cNvSpPr>
            <p:nvPr/>
          </p:nvSpPr>
          <p:spPr bwMode="auto">
            <a:xfrm>
              <a:off x="1728" y="1680"/>
              <a:ext cx="672" cy="0"/>
            </a:xfrm>
            <a:prstGeom prst="line">
              <a:avLst/>
            </a:prstGeom>
            <a:noFill/>
            <a:ln w="57150">
              <a:solidFill>
                <a:srgbClr val="99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" name="Line 134"/>
            <p:cNvSpPr>
              <a:spLocks noChangeShapeType="1"/>
            </p:cNvSpPr>
            <p:nvPr/>
          </p:nvSpPr>
          <p:spPr bwMode="auto">
            <a:xfrm>
              <a:off x="2160" y="2160"/>
              <a:ext cx="240" cy="0"/>
            </a:xfrm>
            <a:prstGeom prst="line">
              <a:avLst/>
            </a:prstGeom>
            <a:noFill/>
            <a:ln w="57150">
              <a:solidFill>
                <a:srgbClr val="99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70"/>
          <p:cNvGrpSpPr>
            <a:grpSpLocks/>
          </p:cNvGrpSpPr>
          <p:nvPr/>
        </p:nvGrpSpPr>
        <p:grpSpPr bwMode="auto">
          <a:xfrm>
            <a:off x="7315200" y="436108"/>
            <a:ext cx="1066800" cy="1143000"/>
            <a:chOff x="4224" y="2592"/>
            <a:chExt cx="672" cy="720"/>
          </a:xfrm>
        </p:grpSpPr>
        <p:sp>
          <p:nvSpPr>
            <p:cNvPr id="6169" name="Line 161"/>
            <p:cNvSpPr>
              <a:spLocks noChangeShapeType="1"/>
            </p:cNvSpPr>
            <p:nvPr/>
          </p:nvSpPr>
          <p:spPr bwMode="auto">
            <a:xfrm>
              <a:off x="4224" y="2592"/>
              <a:ext cx="0" cy="480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162"/>
            <p:cNvSpPr>
              <a:spLocks noChangeShapeType="1"/>
            </p:cNvSpPr>
            <p:nvPr/>
          </p:nvSpPr>
          <p:spPr bwMode="auto">
            <a:xfrm>
              <a:off x="4464" y="2592"/>
              <a:ext cx="0" cy="432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163"/>
            <p:cNvSpPr>
              <a:spLocks noChangeShapeType="1"/>
            </p:cNvSpPr>
            <p:nvPr/>
          </p:nvSpPr>
          <p:spPr bwMode="auto">
            <a:xfrm>
              <a:off x="4464" y="2880"/>
              <a:ext cx="0" cy="432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164"/>
            <p:cNvSpPr>
              <a:spLocks noChangeShapeType="1"/>
            </p:cNvSpPr>
            <p:nvPr/>
          </p:nvSpPr>
          <p:spPr bwMode="auto">
            <a:xfrm>
              <a:off x="4704" y="2832"/>
              <a:ext cx="0" cy="480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Line 165"/>
            <p:cNvSpPr>
              <a:spLocks noChangeShapeType="1"/>
            </p:cNvSpPr>
            <p:nvPr/>
          </p:nvSpPr>
          <p:spPr bwMode="auto">
            <a:xfrm>
              <a:off x="4896" y="3072"/>
              <a:ext cx="0" cy="240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Line 166"/>
            <p:cNvSpPr>
              <a:spLocks noChangeShapeType="1"/>
            </p:cNvSpPr>
            <p:nvPr/>
          </p:nvSpPr>
          <p:spPr bwMode="auto">
            <a:xfrm>
              <a:off x="4224" y="2592"/>
              <a:ext cx="240" cy="0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Line 167"/>
            <p:cNvSpPr>
              <a:spLocks noChangeShapeType="1"/>
            </p:cNvSpPr>
            <p:nvPr/>
          </p:nvSpPr>
          <p:spPr bwMode="auto">
            <a:xfrm>
              <a:off x="4224" y="2832"/>
              <a:ext cx="480" cy="0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Line 168"/>
            <p:cNvSpPr>
              <a:spLocks noChangeShapeType="1"/>
            </p:cNvSpPr>
            <p:nvPr/>
          </p:nvSpPr>
          <p:spPr bwMode="auto">
            <a:xfrm flipV="1">
              <a:off x="4224" y="3072"/>
              <a:ext cx="672" cy="0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Line 169"/>
            <p:cNvSpPr>
              <a:spLocks noChangeShapeType="1"/>
            </p:cNvSpPr>
            <p:nvPr/>
          </p:nvSpPr>
          <p:spPr bwMode="auto">
            <a:xfrm>
              <a:off x="4464" y="3312"/>
              <a:ext cx="432" cy="0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81"/>
          <p:cNvGrpSpPr>
            <a:grpSpLocks/>
          </p:cNvGrpSpPr>
          <p:nvPr/>
        </p:nvGrpSpPr>
        <p:grpSpPr bwMode="auto">
          <a:xfrm rot="10800000">
            <a:off x="6629400" y="1274308"/>
            <a:ext cx="1736725" cy="863600"/>
            <a:chOff x="384" y="1920"/>
            <a:chExt cx="912" cy="480"/>
          </a:xfrm>
        </p:grpSpPr>
        <p:sp>
          <p:nvSpPr>
            <p:cNvPr id="79" name="Line 119"/>
            <p:cNvSpPr>
              <a:spLocks noChangeShapeType="1"/>
            </p:cNvSpPr>
            <p:nvPr/>
          </p:nvSpPr>
          <p:spPr bwMode="auto">
            <a:xfrm>
              <a:off x="384" y="1920"/>
              <a:ext cx="912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0" name="Line 120"/>
            <p:cNvSpPr>
              <a:spLocks noChangeShapeType="1"/>
            </p:cNvSpPr>
            <p:nvPr/>
          </p:nvSpPr>
          <p:spPr bwMode="auto">
            <a:xfrm>
              <a:off x="384" y="2160"/>
              <a:ext cx="912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1" name="Line 121"/>
            <p:cNvSpPr>
              <a:spLocks noChangeShapeType="1"/>
            </p:cNvSpPr>
            <p:nvPr/>
          </p:nvSpPr>
          <p:spPr bwMode="auto">
            <a:xfrm>
              <a:off x="384" y="1920"/>
              <a:ext cx="0" cy="24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2" name="Line 122"/>
            <p:cNvSpPr>
              <a:spLocks noChangeShapeType="1"/>
            </p:cNvSpPr>
            <p:nvPr/>
          </p:nvSpPr>
          <p:spPr bwMode="auto">
            <a:xfrm>
              <a:off x="576" y="1920"/>
              <a:ext cx="0" cy="24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" name="Line 123"/>
            <p:cNvSpPr>
              <a:spLocks noChangeShapeType="1"/>
            </p:cNvSpPr>
            <p:nvPr/>
          </p:nvSpPr>
          <p:spPr bwMode="auto">
            <a:xfrm>
              <a:off x="1296" y="1920"/>
              <a:ext cx="0" cy="24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4" name="Line 124"/>
            <p:cNvSpPr>
              <a:spLocks noChangeShapeType="1"/>
            </p:cNvSpPr>
            <p:nvPr/>
          </p:nvSpPr>
          <p:spPr bwMode="auto">
            <a:xfrm>
              <a:off x="1056" y="1920"/>
              <a:ext cx="0" cy="48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" name="Line 125"/>
            <p:cNvSpPr>
              <a:spLocks noChangeShapeType="1"/>
            </p:cNvSpPr>
            <p:nvPr/>
          </p:nvSpPr>
          <p:spPr bwMode="auto">
            <a:xfrm>
              <a:off x="816" y="1920"/>
              <a:ext cx="0" cy="48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6" name="Line 126"/>
            <p:cNvSpPr>
              <a:spLocks noChangeShapeType="1"/>
            </p:cNvSpPr>
            <p:nvPr/>
          </p:nvSpPr>
          <p:spPr bwMode="auto">
            <a:xfrm>
              <a:off x="816" y="2400"/>
              <a:ext cx="240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n w="5715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7" name="Group 180"/>
          <p:cNvGrpSpPr>
            <a:grpSpLocks/>
          </p:cNvGrpSpPr>
          <p:nvPr/>
        </p:nvGrpSpPr>
        <p:grpSpPr bwMode="auto">
          <a:xfrm rot="-5400000">
            <a:off x="7581900" y="1388608"/>
            <a:ext cx="1371600" cy="1295400"/>
            <a:chOff x="3120" y="2832"/>
            <a:chExt cx="720" cy="720"/>
          </a:xfrm>
        </p:grpSpPr>
        <p:sp>
          <p:nvSpPr>
            <p:cNvPr id="88" name="Line 153"/>
            <p:cNvSpPr>
              <a:spLocks noChangeShapeType="1"/>
            </p:cNvSpPr>
            <p:nvPr/>
          </p:nvSpPr>
          <p:spPr bwMode="auto">
            <a:xfrm>
              <a:off x="3120" y="2832"/>
              <a:ext cx="0" cy="720"/>
            </a:xfrm>
            <a:prstGeom prst="line">
              <a:avLst/>
            </a:prstGeom>
            <a:noFill/>
            <a:ln w="57150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" name="Line 154"/>
            <p:cNvSpPr>
              <a:spLocks noChangeShapeType="1"/>
            </p:cNvSpPr>
            <p:nvPr/>
          </p:nvSpPr>
          <p:spPr bwMode="auto">
            <a:xfrm>
              <a:off x="3120" y="3552"/>
              <a:ext cx="720" cy="0"/>
            </a:xfrm>
            <a:prstGeom prst="line">
              <a:avLst/>
            </a:prstGeom>
            <a:noFill/>
            <a:ln w="57150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" name="Line 155"/>
            <p:cNvSpPr>
              <a:spLocks noChangeShapeType="1"/>
            </p:cNvSpPr>
            <p:nvPr/>
          </p:nvSpPr>
          <p:spPr bwMode="auto">
            <a:xfrm>
              <a:off x="3120" y="3312"/>
              <a:ext cx="720" cy="0"/>
            </a:xfrm>
            <a:prstGeom prst="line">
              <a:avLst/>
            </a:prstGeom>
            <a:noFill/>
            <a:ln w="57150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" name="Line 156"/>
            <p:cNvSpPr>
              <a:spLocks noChangeShapeType="1"/>
            </p:cNvSpPr>
            <p:nvPr/>
          </p:nvSpPr>
          <p:spPr bwMode="auto">
            <a:xfrm>
              <a:off x="3120" y="3072"/>
              <a:ext cx="240" cy="0"/>
            </a:xfrm>
            <a:prstGeom prst="line">
              <a:avLst/>
            </a:prstGeom>
            <a:noFill/>
            <a:ln w="57150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" name="Line 157"/>
            <p:cNvSpPr>
              <a:spLocks noChangeShapeType="1"/>
            </p:cNvSpPr>
            <p:nvPr/>
          </p:nvSpPr>
          <p:spPr bwMode="auto">
            <a:xfrm>
              <a:off x="3120" y="2832"/>
              <a:ext cx="240" cy="0"/>
            </a:xfrm>
            <a:prstGeom prst="line">
              <a:avLst/>
            </a:prstGeom>
            <a:noFill/>
            <a:ln w="57150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" name="Line 158"/>
            <p:cNvSpPr>
              <a:spLocks noChangeShapeType="1"/>
            </p:cNvSpPr>
            <p:nvPr/>
          </p:nvSpPr>
          <p:spPr bwMode="auto">
            <a:xfrm>
              <a:off x="3360" y="2832"/>
              <a:ext cx="0" cy="720"/>
            </a:xfrm>
            <a:prstGeom prst="line">
              <a:avLst/>
            </a:prstGeom>
            <a:noFill/>
            <a:ln w="57150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" name="Line 159"/>
            <p:cNvSpPr>
              <a:spLocks noChangeShapeType="1"/>
            </p:cNvSpPr>
            <p:nvPr/>
          </p:nvSpPr>
          <p:spPr bwMode="auto">
            <a:xfrm>
              <a:off x="3600" y="3312"/>
              <a:ext cx="0" cy="240"/>
            </a:xfrm>
            <a:prstGeom prst="line">
              <a:avLst/>
            </a:prstGeom>
            <a:noFill/>
            <a:ln w="57150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" name="Line 160"/>
            <p:cNvSpPr>
              <a:spLocks noChangeShapeType="1"/>
            </p:cNvSpPr>
            <p:nvPr/>
          </p:nvSpPr>
          <p:spPr bwMode="auto">
            <a:xfrm>
              <a:off x="3840" y="3312"/>
              <a:ext cx="0" cy="240"/>
            </a:xfrm>
            <a:prstGeom prst="line">
              <a:avLst/>
            </a:prstGeom>
            <a:noFill/>
            <a:ln w="57150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n w="5715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52" name="Блок-схема: альтернативный процесс 51"/>
          <p:cNvSpPr/>
          <p:nvPr/>
        </p:nvSpPr>
        <p:spPr>
          <a:xfrm>
            <a:off x="838200" y="436108"/>
            <a:ext cx="4362848" cy="1143000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Пентамино</a:t>
            </a:r>
          </a:p>
        </p:txBody>
      </p:sp>
    </p:spTree>
    <p:extLst>
      <p:ext uri="{BB962C8B-B14F-4D97-AF65-F5344CB8AC3E}">
        <p14:creationId xmlns:p14="http://schemas.microsoft.com/office/powerpoint/2010/main" val="319924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142976" y="116632"/>
            <a:ext cx="7215238" cy="1008112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Практическая работа</a:t>
            </a:r>
            <a:endParaRPr lang="ru-RU" sz="4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1196752"/>
            <a:ext cx="8435280" cy="4983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i="1" dirty="0" smtClean="0">
                <a:latin typeface="Arial" charset="0"/>
              </a:rPr>
              <a:t>Сложите квадрат из </a:t>
            </a:r>
            <a:r>
              <a:rPr lang="ru-RU" sz="4000" i="1" dirty="0" err="1" smtClean="0">
                <a:latin typeface="Arial" charset="0"/>
              </a:rPr>
              <a:t>пятиклеточных</a:t>
            </a:r>
            <a:r>
              <a:rPr lang="ru-RU" sz="4000" i="1" dirty="0" smtClean="0">
                <a:latin typeface="Arial" charset="0"/>
              </a:rPr>
              <a:t> фигур</a:t>
            </a:r>
            <a:endParaRPr lang="ru-RU" sz="2800" i="1" dirty="0" smtClean="0">
              <a:latin typeface="Arial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18916"/>
            <a:ext cx="1670538" cy="119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579" y="3021125"/>
            <a:ext cx="1636791" cy="161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002" y="4077904"/>
            <a:ext cx="1164315" cy="222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331" y="2970502"/>
            <a:ext cx="1687413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062" y="4546440"/>
            <a:ext cx="1214937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50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142976" y="116632"/>
            <a:ext cx="7215238" cy="1008112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Практическая работа</a:t>
            </a:r>
            <a:endParaRPr lang="ru-RU" sz="4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98254" y="2174336"/>
            <a:ext cx="4474840" cy="36150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i="1" dirty="0" smtClean="0">
                <a:latin typeface="Arial" charset="0"/>
              </a:rPr>
              <a:t>Самостоятельно составьте «Пентамино» для своих коллег</a:t>
            </a:r>
            <a:endParaRPr lang="ru-RU" sz="2400" i="1" dirty="0" smtClean="0">
              <a:latin typeface="Arial" charset="0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27" y="1663608"/>
            <a:ext cx="4724583" cy="4628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43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142976" y="116632"/>
            <a:ext cx="7215238" cy="1008112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Танграм</a:t>
            </a:r>
            <a:endParaRPr lang="ru-RU" sz="4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83967" y="1196752"/>
            <a:ext cx="4855517" cy="24156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i="1" dirty="0" smtClean="0">
                <a:latin typeface="Arial" charset="0"/>
              </a:rPr>
              <a:t>- обучающая игра-головоломка состоящая из семи хитроумных фигур</a:t>
            </a:r>
          </a:p>
        </p:txBody>
      </p:sp>
      <p:pic>
        <p:nvPicPr>
          <p:cNvPr id="5" name="Picture 2" descr="D:\Desktop\Проект\Картинки\ist2_3601453-tangram-cat-set-1-of-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2" y="1237288"/>
            <a:ext cx="4536000" cy="313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esktop\Проект\Картинки\tumblr_laak3mD3mD1qdkv8qo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963" y="3443617"/>
            <a:ext cx="4478728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95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142976" y="116632"/>
            <a:ext cx="7215238" cy="86409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Историческая справка.</a:t>
            </a:r>
            <a:endParaRPr lang="ru-RU" sz="4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779912" y="1988840"/>
            <a:ext cx="5395809" cy="335445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i="1" dirty="0" smtClean="0">
                <a:latin typeface="Arial" charset="0"/>
              </a:rPr>
              <a:t>Слово «</a:t>
            </a:r>
            <a:r>
              <a:rPr lang="ru-RU" sz="2800" i="1" dirty="0" err="1" smtClean="0">
                <a:latin typeface="Arial" charset="0"/>
              </a:rPr>
              <a:t>танграм</a:t>
            </a:r>
            <a:r>
              <a:rPr lang="ru-RU" sz="2800" i="1" dirty="0" smtClean="0">
                <a:latin typeface="Arial" charset="0"/>
              </a:rPr>
              <a:t>» впервые было использовано в 1848 году </a:t>
            </a:r>
            <a:r>
              <a:rPr lang="ru-RU" sz="2800" b="1" i="1" dirty="0" smtClean="0">
                <a:latin typeface="Arial" charset="0"/>
              </a:rPr>
              <a:t>Томасом Хиллом </a:t>
            </a:r>
            <a:r>
              <a:rPr lang="ru-RU" sz="2800" i="1" dirty="0" smtClean="0">
                <a:latin typeface="Arial" charset="0"/>
              </a:rPr>
              <a:t>– в дальнейшем президентом Гарвардского университета в его брошюре «Головоломки для обучения геометрии».</a:t>
            </a:r>
            <a:br>
              <a:rPr lang="ru-RU" sz="2800" i="1" dirty="0" smtClean="0">
                <a:latin typeface="Arial" charset="0"/>
              </a:rPr>
            </a:br>
            <a:endParaRPr lang="ru-RU" sz="1800" b="1" i="1" dirty="0" smtClean="0">
              <a:latin typeface="Arial" charset="0"/>
            </a:endParaRPr>
          </a:p>
        </p:txBody>
      </p:sp>
      <p:pic>
        <p:nvPicPr>
          <p:cNvPr id="10242" name="Picture 2" descr="Thomas Hill Green (502x600, 120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7704"/>
            <a:ext cx="3087344" cy="369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89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803004" y="116632"/>
            <a:ext cx="6162478" cy="86409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Монгольская игра.</a:t>
            </a:r>
            <a:endParaRPr lang="ru-RU" sz="44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 rot="16200000">
            <a:off x="-2718353" y="3093212"/>
            <a:ext cx="6162478" cy="641364"/>
          </a:xfrm>
          <a:prstGeom prst="flowChartAlternateProcess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Виды игры «</a:t>
            </a:r>
            <a:r>
              <a:rPr lang="ru-RU" sz="4000" dirty="0" err="1" smtClean="0"/>
              <a:t>Таграм</a:t>
            </a:r>
            <a:r>
              <a:rPr lang="ru-RU" sz="4000" dirty="0" smtClean="0"/>
              <a:t>»</a:t>
            </a:r>
            <a:endParaRPr lang="ru-RU" sz="4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46585"/>
            <a:ext cx="4896544" cy="555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110" y="1489168"/>
            <a:ext cx="1938338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Блок-схема: альтернативный процесс 7"/>
          <p:cNvSpPr/>
          <p:nvPr/>
        </p:nvSpPr>
        <p:spPr>
          <a:xfrm>
            <a:off x="971600" y="3717032"/>
            <a:ext cx="2634086" cy="86409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11 фигур.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13676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803004" y="116632"/>
            <a:ext cx="6162478" cy="86409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Вьетнамская игра.</a:t>
            </a:r>
            <a:endParaRPr lang="ru-RU" sz="44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 rot="16200000">
            <a:off x="-2718353" y="3093212"/>
            <a:ext cx="6162478" cy="641364"/>
          </a:xfrm>
          <a:prstGeom prst="flowChartAlternateProcess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Виды игры «</a:t>
            </a:r>
            <a:r>
              <a:rPr lang="ru-RU" sz="4000" dirty="0" err="1" smtClean="0"/>
              <a:t>Таграм</a:t>
            </a:r>
            <a:r>
              <a:rPr lang="ru-RU" sz="4000" dirty="0" smtClean="0"/>
              <a:t>»</a:t>
            </a:r>
            <a:endParaRPr lang="ru-RU" sz="40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19240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3868938" cy="546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Блок-схема: альтернативный процесс 7"/>
          <p:cNvSpPr/>
          <p:nvPr/>
        </p:nvSpPr>
        <p:spPr>
          <a:xfrm>
            <a:off x="971600" y="3717032"/>
            <a:ext cx="2634086" cy="86409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 фигур.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05745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435280" cy="4983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i="1" dirty="0" smtClean="0">
                <a:latin typeface="Arial" charset="0"/>
              </a:rPr>
              <a:t>Цель: </a:t>
            </a:r>
          </a:p>
          <a:p>
            <a:pPr marL="571500" indent="-571500" algn="l">
              <a:buFont typeface="Symbol" pitchFamily="18" charset="2"/>
              <a:buChar char=""/>
            </a:pPr>
            <a:r>
              <a:rPr lang="ru-RU" sz="4000" i="1" dirty="0" smtClean="0">
                <a:latin typeface="Arial" charset="0"/>
              </a:rPr>
              <a:t>развитие образного мышления и пространственного воображения учащихся;</a:t>
            </a:r>
          </a:p>
          <a:p>
            <a:pPr marL="571500" indent="-571500" algn="l">
              <a:buFont typeface="Symbol" pitchFamily="18" charset="2"/>
              <a:buChar char=""/>
            </a:pPr>
            <a:r>
              <a:rPr lang="ru-RU" sz="4000" i="1" dirty="0" smtClean="0">
                <a:latin typeface="Arial" charset="0"/>
              </a:rPr>
              <a:t>активизация творческого мышления.</a:t>
            </a:r>
            <a:br>
              <a:rPr lang="ru-RU" sz="4000" i="1" dirty="0" smtClean="0">
                <a:latin typeface="Arial" charset="0"/>
              </a:rPr>
            </a:br>
            <a:endParaRPr lang="ru-RU" sz="2800" b="1" i="1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803004" y="116632"/>
            <a:ext cx="6162478" cy="86409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 smtClean="0"/>
              <a:t>Колумбово</a:t>
            </a:r>
            <a:r>
              <a:rPr lang="ru-RU" sz="4400" dirty="0" smtClean="0"/>
              <a:t> яйцо.</a:t>
            </a:r>
            <a:endParaRPr lang="ru-RU" sz="44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 rot="16200000">
            <a:off x="-2718353" y="3093212"/>
            <a:ext cx="6162478" cy="641364"/>
          </a:xfrm>
          <a:prstGeom prst="flowChartAlternateProcess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Виды игры «</a:t>
            </a:r>
            <a:r>
              <a:rPr lang="ru-RU" sz="4000" dirty="0" err="1" smtClean="0"/>
              <a:t>Таграм</a:t>
            </a:r>
            <a:r>
              <a:rPr lang="ru-RU" sz="4000" dirty="0" smtClean="0"/>
              <a:t>»</a:t>
            </a:r>
            <a:endParaRPr lang="ru-RU" sz="4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20955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68759"/>
            <a:ext cx="53340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Блок-схема: альтернативный процесс 7"/>
          <p:cNvSpPr/>
          <p:nvPr/>
        </p:nvSpPr>
        <p:spPr>
          <a:xfrm>
            <a:off x="971600" y="3717032"/>
            <a:ext cx="2634086" cy="86409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 фигур.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48631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803004" y="116632"/>
            <a:ext cx="6162478" cy="86409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Листик.</a:t>
            </a:r>
            <a:endParaRPr lang="ru-RU" sz="44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 rot="16200000">
            <a:off x="-2713372" y="3093212"/>
            <a:ext cx="6162478" cy="641364"/>
          </a:xfrm>
          <a:prstGeom prst="flowChartAlternateProcess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Виды игры «</a:t>
            </a:r>
            <a:r>
              <a:rPr lang="ru-RU" sz="4000" dirty="0" err="1" smtClean="0"/>
              <a:t>Таграм</a:t>
            </a:r>
            <a:r>
              <a:rPr lang="ru-RU" sz="4000" dirty="0" smtClean="0"/>
              <a:t>»</a:t>
            </a:r>
            <a:endParaRPr lang="ru-RU" sz="4000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816852" y="3717032"/>
            <a:ext cx="2634086" cy="86409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9 фигур.</a:t>
            </a:r>
            <a:endParaRPr lang="ru-RU" sz="44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18" y="1556792"/>
            <a:ext cx="18478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686" y="1923133"/>
            <a:ext cx="53530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96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803004" y="116632"/>
            <a:ext cx="6162478" cy="86409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/>
              <a:t>Стомахион</a:t>
            </a:r>
            <a:r>
              <a:rPr lang="ru-RU" sz="4400" dirty="0" smtClean="0"/>
              <a:t>.</a:t>
            </a:r>
            <a:endParaRPr lang="ru-RU" sz="44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 rot="16200000">
            <a:off x="-2713372" y="3093212"/>
            <a:ext cx="6162478" cy="641364"/>
          </a:xfrm>
          <a:prstGeom prst="flowChartAlternateProcess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Виды игры «</a:t>
            </a:r>
            <a:r>
              <a:rPr lang="ru-RU" sz="4000" dirty="0" err="1" smtClean="0"/>
              <a:t>Таграм</a:t>
            </a:r>
            <a:r>
              <a:rPr lang="ru-RU" sz="4000" dirty="0" smtClean="0"/>
              <a:t>»</a:t>
            </a:r>
            <a:endParaRPr lang="ru-RU" sz="4000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471410" y="1659504"/>
            <a:ext cx="2634086" cy="86409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14 фигур.</a:t>
            </a:r>
            <a:endParaRPr lang="ru-RU" sz="4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00" y="1240624"/>
            <a:ext cx="157162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157" y="3212976"/>
            <a:ext cx="6327248" cy="338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88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803004" y="116632"/>
            <a:ext cx="6577308" cy="86409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dirty="0" smtClean="0"/>
              <a:t>Волшебный круг.</a:t>
            </a:r>
            <a:endParaRPr lang="ru-RU" sz="44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 rot="16200000">
            <a:off x="-2713372" y="3093212"/>
            <a:ext cx="6162478" cy="641364"/>
          </a:xfrm>
          <a:prstGeom prst="flowChartAlternateProcess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Виды игры «</a:t>
            </a:r>
            <a:r>
              <a:rPr lang="ru-RU" sz="4000" dirty="0" err="1" smtClean="0"/>
              <a:t>Таграм</a:t>
            </a:r>
            <a:r>
              <a:rPr lang="ru-RU" sz="4000" dirty="0" smtClean="0"/>
              <a:t>»</a:t>
            </a:r>
            <a:endParaRPr lang="ru-RU" sz="4000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816852" y="3717032"/>
            <a:ext cx="2634086" cy="86409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 фигур.</a:t>
            </a:r>
            <a:endParaRPr lang="ru-RU" sz="44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15430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10494"/>
            <a:ext cx="535305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01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803004" y="116632"/>
            <a:ext cx="3480964" cy="1368152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dirty="0" smtClean="0"/>
              <a:t>Головоломка </a:t>
            </a:r>
            <a:br>
              <a:rPr lang="ru-RU" sz="4400" dirty="0" smtClean="0"/>
            </a:br>
            <a:r>
              <a:rPr lang="ru-RU" sz="4400" dirty="0" smtClean="0"/>
              <a:t>Пифагора.</a:t>
            </a:r>
            <a:endParaRPr lang="ru-RU" sz="44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 rot="16200000">
            <a:off x="-2713372" y="3093212"/>
            <a:ext cx="6162478" cy="641364"/>
          </a:xfrm>
          <a:prstGeom prst="flowChartAlternateProcess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Виды игры «</a:t>
            </a:r>
            <a:r>
              <a:rPr lang="ru-RU" sz="4000" dirty="0" err="1" smtClean="0"/>
              <a:t>Таграм</a:t>
            </a:r>
            <a:r>
              <a:rPr lang="ru-RU" sz="4000" dirty="0" smtClean="0"/>
              <a:t>»</a:t>
            </a:r>
            <a:endParaRPr lang="ru-RU" sz="4000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816852" y="4167208"/>
            <a:ext cx="2634086" cy="86409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 фигур.</a:t>
            </a:r>
            <a:endParaRPr lang="ru-RU" sz="44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57864"/>
            <a:ext cx="185737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655" y="254646"/>
            <a:ext cx="4199809" cy="633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77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803004" y="116632"/>
            <a:ext cx="6577308" cy="86409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dirty="0" smtClean="0"/>
              <a:t>Сфинкс.</a:t>
            </a:r>
            <a:endParaRPr lang="ru-RU" sz="44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 rot="16200000">
            <a:off x="-2713372" y="3093212"/>
            <a:ext cx="6162478" cy="641364"/>
          </a:xfrm>
          <a:prstGeom prst="flowChartAlternateProcess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Виды игры «</a:t>
            </a:r>
            <a:r>
              <a:rPr lang="ru-RU" sz="4000" dirty="0" err="1" smtClean="0"/>
              <a:t>Таграм</a:t>
            </a:r>
            <a:r>
              <a:rPr lang="ru-RU" sz="4000" dirty="0" smtClean="0"/>
              <a:t>»</a:t>
            </a:r>
            <a:endParaRPr lang="ru-RU" sz="4000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816852" y="3717032"/>
            <a:ext cx="2634086" cy="86409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 фигур.</a:t>
            </a:r>
            <a:endParaRPr lang="ru-RU" sz="44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161925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68159"/>
            <a:ext cx="379095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91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803004" y="116632"/>
            <a:ext cx="6577308" cy="86409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dirty="0" err="1" smtClean="0"/>
              <a:t>Гексамино</a:t>
            </a:r>
            <a:r>
              <a:rPr lang="ru-RU" sz="4400" dirty="0" smtClean="0"/>
              <a:t>.</a:t>
            </a:r>
            <a:endParaRPr lang="ru-RU" sz="44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 rot="16200000">
            <a:off x="-2713372" y="3093212"/>
            <a:ext cx="6162478" cy="641364"/>
          </a:xfrm>
          <a:prstGeom prst="flowChartAlternateProcess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Виды игры «</a:t>
            </a:r>
            <a:r>
              <a:rPr lang="ru-RU" sz="4000" dirty="0" err="1" smtClean="0"/>
              <a:t>Таграм</a:t>
            </a:r>
            <a:r>
              <a:rPr lang="ru-RU" sz="4000" dirty="0" smtClean="0"/>
              <a:t>»</a:t>
            </a:r>
            <a:endParaRPr lang="ru-RU" sz="4000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934870" y="1154658"/>
            <a:ext cx="3600400" cy="86409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12 элементов</a:t>
            </a:r>
            <a:endParaRPr lang="ru-RU" sz="44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10371" y="1656095"/>
            <a:ext cx="3546016" cy="505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81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803004" y="116632"/>
            <a:ext cx="6577308" cy="86409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dirty="0" smtClean="0"/>
              <a:t>Пентамино.</a:t>
            </a:r>
            <a:endParaRPr lang="ru-RU" sz="44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 rot="16200000">
            <a:off x="-2713372" y="3093212"/>
            <a:ext cx="6162478" cy="641364"/>
          </a:xfrm>
          <a:prstGeom prst="flowChartAlternateProcess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Виды игры «</a:t>
            </a:r>
            <a:r>
              <a:rPr lang="ru-RU" sz="4000" dirty="0" err="1" smtClean="0"/>
              <a:t>Таграм</a:t>
            </a:r>
            <a:r>
              <a:rPr lang="ru-RU" sz="4000" dirty="0" smtClean="0"/>
              <a:t>»</a:t>
            </a:r>
            <a:endParaRPr lang="ru-RU" sz="4000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934870" y="1154658"/>
            <a:ext cx="3600400" cy="86409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12 элементов</a:t>
            </a:r>
            <a:endParaRPr lang="ru-RU" sz="4400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368" y="2461955"/>
            <a:ext cx="4739567" cy="3407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88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142976" y="116632"/>
            <a:ext cx="7215238" cy="86409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Суть игры «Танграм».</a:t>
            </a:r>
            <a:endParaRPr lang="ru-RU" sz="4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386263" y="2492895"/>
            <a:ext cx="5395809" cy="415613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itchFamily="2" charset="2"/>
              <a:buChar char="§"/>
            </a:pPr>
            <a:r>
              <a:rPr lang="ru-RU" sz="3200" i="1" dirty="0" smtClean="0">
                <a:latin typeface="Arial" charset="0"/>
              </a:rPr>
              <a:t>Человек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ru-RU" sz="3200" i="1" dirty="0" smtClean="0">
                <a:latin typeface="Arial" charset="0"/>
              </a:rPr>
              <a:t>Животное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ru-RU" sz="3200" i="1" dirty="0" smtClean="0">
                <a:latin typeface="Arial" charset="0"/>
              </a:rPr>
              <a:t>Буква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ru-RU" sz="3200" i="1" dirty="0" smtClean="0">
                <a:latin typeface="Arial" charset="0"/>
              </a:rPr>
              <a:t>Цифра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ru-RU" sz="3200" i="1" dirty="0" smtClean="0">
                <a:latin typeface="Arial" charset="0"/>
              </a:rPr>
              <a:t>Птица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ru-RU" sz="3200" i="1" dirty="0" smtClean="0">
                <a:latin typeface="Arial" charset="0"/>
              </a:rPr>
              <a:t>Техника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ru-RU" sz="3200" i="1" dirty="0" smtClean="0">
                <a:latin typeface="Arial" charset="0"/>
              </a:rPr>
              <a:t>Здание</a:t>
            </a:r>
            <a:br>
              <a:rPr lang="ru-RU" sz="3200" i="1" dirty="0" smtClean="0">
                <a:latin typeface="Arial" charset="0"/>
              </a:rPr>
            </a:br>
            <a:endParaRPr lang="ru-RU" sz="2000" b="1" i="1" dirty="0" smtClean="0">
              <a:latin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7544" y="980728"/>
            <a:ext cx="8280920" cy="15121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i="1" dirty="0" smtClean="0">
                <a:latin typeface="Arial" charset="0"/>
              </a:rPr>
              <a:t>Сложить семь плоских фигур определенным образом для получения другой фигуры</a:t>
            </a:r>
            <a:br>
              <a:rPr lang="ru-RU" sz="3200" i="1" dirty="0" smtClean="0">
                <a:latin typeface="Arial" charset="0"/>
              </a:rPr>
            </a:br>
            <a:endParaRPr lang="ru-RU" sz="2000" b="1" i="1" dirty="0" smtClean="0">
              <a:latin typeface="Arial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951" y="5094559"/>
            <a:ext cx="172402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941168"/>
            <a:ext cx="18859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76617"/>
            <a:ext cx="1273420" cy="129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11" y="2911975"/>
            <a:ext cx="2053413" cy="160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645" y="2060848"/>
            <a:ext cx="1321083" cy="1515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40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142976" y="116632"/>
            <a:ext cx="7215238" cy="86409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Правила игры «Танграм».</a:t>
            </a:r>
            <a:endParaRPr lang="ru-RU" sz="4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7544" y="1340768"/>
            <a:ext cx="7632848" cy="415613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Font typeface="+mj-lt"/>
              <a:buAutoNum type="arabicPeriod"/>
            </a:pPr>
            <a:r>
              <a:rPr lang="ru-RU" sz="3600" i="1" dirty="0" smtClean="0">
                <a:latin typeface="Arial" charset="0"/>
              </a:rPr>
              <a:t>Необходимо использовать все семь фигур танграма.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3600" i="1" dirty="0" smtClean="0">
                <a:latin typeface="Arial" charset="0"/>
              </a:rPr>
              <a:t>Фигуры не должны перекрываться между собой.</a:t>
            </a:r>
            <a:br>
              <a:rPr lang="ru-RU" sz="3600" i="1" dirty="0" smtClean="0">
                <a:latin typeface="Arial" charset="0"/>
              </a:rPr>
            </a:br>
            <a:endParaRPr lang="ru-RU" sz="2400" b="1" i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99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142976" y="116632"/>
            <a:ext cx="7215238" cy="1440160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Задачи на </a:t>
            </a:r>
            <a:r>
              <a:rPr lang="ru-RU" sz="4400" dirty="0" smtClean="0"/>
              <a:t>разрезание. Историческая справка.</a:t>
            </a:r>
            <a:endParaRPr lang="ru-RU" sz="4400" dirty="0"/>
          </a:p>
        </p:txBody>
      </p:sp>
      <p:pic>
        <p:nvPicPr>
          <p:cNvPr id="1026" name="Picture 2" descr="Dr. Solomon Golo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03346"/>
            <a:ext cx="3096476" cy="390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779912" y="1988840"/>
            <a:ext cx="5395809" cy="335445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i="1" dirty="0" smtClean="0">
                <a:latin typeface="Arial" charset="0"/>
              </a:rPr>
              <a:t>Соломон Голомб </a:t>
            </a:r>
            <a:r>
              <a:rPr lang="ru-RU" sz="2800" i="1" dirty="0" smtClean="0">
                <a:latin typeface="Arial" charset="0"/>
              </a:rPr>
              <a:t>– создатель многочисленных геометрических головоломок.</a:t>
            </a:r>
            <a:br>
              <a:rPr lang="ru-RU" sz="2800" i="1" dirty="0" smtClean="0">
                <a:latin typeface="Arial" charset="0"/>
              </a:rPr>
            </a:br>
            <a:endParaRPr lang="ru-RU" sz="1800" b="1" i="1" dirty="0" smtClean="0">
              <a:latin typeface="Arial" charset="0"/>
            </a:endParaRPr>
          </a:p>
        </p:txBody>
      </p:sp>
      <p:pic>
        <p:nvPicPr>
          <p:cNvPr id="1028" name="Picture 4" descr="http://flash-games.com.ua/uploads/posts/2012-01/1327315392_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81857"/>
            <a:ext cx="3219179" cy="321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462" y="3629587"/>
            <a:ext cx="1175610" cy="280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8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142976" y="116632"/>
            <a:ext cx="7215238" cy="1008112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Практическая работа</a:t>
            </a:r>
            <a:endParaRPr lang="ru-RU" sz="4400" dirty="0"/>
          </a:p>
        </p:txBody>
      </p:sp>
      <p:sp>
        <p:nvSpPr>
          <p:cNvPr id="5" name="TextBox 4">
            <a:hlinkClick r:id="rId2" action="ppaction://hlinkfile"/>
          </p:cNvPr>
          <p:cNvSpPr txBox="1"/>
          <p:nvPr/>
        </p:nvSpPr>
        <p:spPr>
          <a:xfrm>
            <a:off x="2338327" y="2204864"/>
            <a:ext cx="48245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ПОИГРАЕМ</a:t>
            </a:r>
            <a:endParaRPr lang="en-US" sz="6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553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4183">
            <a:off x="4931560" y="590345"/>
            <a:ext cx="4131917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8" y="1107340"/>
            <a:ext cx="3518615" cy="460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875" l="3308" r="918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84" y="3534116"/>
            <a:ext cx="374332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Блок-схема: альтернативный процесс 1"/>
          <p:cNvSpPr/>
          <p:nvPr/>
        </p:nvSpPr>
        <p:spPr>
          <a:xfrm>
            <a:off x="1142976" y="88496"/>
            <a:ext cx="7215238" cy="1008112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Готовые наборы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99553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280" cy="4983162"/>
          </a:xfrm>
        </p:spPr>
        <p:txBody>
          <a:bodyPr/>
          <a:lstStyle/>
          <a:p>
            <a:pPr eaLnBrk="1" hangingPunct="1"/>
            <a:r>
              <a:rPr lang="ru-RU" sz="4000" i="1" dirty="0" smtClean="0">
                <a:latin typeface="Arial" charset="0"/>
              </a:rPr>
              <a:t>«Геометрия является самым могущественным средством для изощрения наших умственных способностей и дает нам возможность правильно мыслить и рассуждать»</a:t>
            </a:r>
            <a:br>
              <a:rPr lang="ru-RU" sz="4000" i="1" dirty="0" smtClean="0">
                <a:latin typeface="Arial" charset="0"/>
              </a:rPr>
            </a:br>
            <a:endParaRPr lang="ru-RU" sz="2800" b="1" i="1" dirty="0" smtClean="0">
              <a:latin typeface="Arial" charset="0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505200" y="51054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ru-RU" sz="2400" b="1"/>
              <a:t>Галилео Галилей</a:t>
            </a:r>
          </a:p>
        </p:txBody>
      </p:sp>
    </p:spTree>
    <p:extLst>
      <p:ext uri="{BB962C8B-B14F-4D97-AF65-F5344CB8AC3E}">
        <p14:creationId xmlns:p14="http://schemas.microsoft.com/office/powerpoint/2010/main" val="390475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8175" y="980728"/>
            <a:ext cx="690766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внимание!</a:t>
            </a:r>
          </a:p>
          <a:p>
            <a:pPr algn="ctr"/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Творческих успехов.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553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142976" y="116632"/>
            <a:ext cx="7215238" cy="1008112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К ним относятся </a:t>
            </a:r>
            <a:endParaRPr lang="ru-RU" sz="44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518833" y="2186649"/>
            <a:ext cx="3412034" cy="335445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250000"/>
              </a:lnSpc>
              <a:buFont typeface="Arial" pitchFamily="34" charset="0"/>
              <a:buChar char="−"/>
            </a:pPr>
            <a:r>
              <a:rPr lang="ru-RU" sz="3600" i="1" dirty="0" err="1" smtClean="0">
                <a:latin typeface="Arial" charset="0"/>
              </a:rPr>
              <a:t>тримино</a:t>
            </a:r>
            <a:endParaRPr lang="ru-RU" sz="3600" i="1" dirty="0" smtClean="0">
              <a:latin typeface="Arial" charset="0"/>
            </a:endParaRPr>
          </a:p>
          <a:p>
            <a:pPr marL="457200" indent="-457200" algn="l">
              <a:lnSpc>
                <a:spcPct val="250000"/>
              </a:lnSpc>
              <a:buFont typeface="Arial" pitchFamily="34" charset="0"/>
              <a:buChar char="−"/>
            </a:pPr>
            <a:r>
              <a:rPr lang="ru-RU" sz="3600" i="1" dirty="0" err="1" smtClean="0">
                <a:latin typeface="Arial" charset="0"/>
              </a:rPr>
              <a:t>тетрамино</a:t>
            </a:r>
            <a:endParaRPr lang="ru-RU" sz="3600" i="1" dirty="0" smtClean="0">
              <a:latin typeface="Arial" charset="0"/>
            </a:endParaRPr>
          </a:p>
          <a:p>
            <a:pPr marL="457200" indent="-457200" algn="l">
              <a:lnSpc>
                <a:spcPct val="250000"/>
              </a:lnSpc>
              <a:buFont typeface="Arial" pitchFamily="34" charset="0"/>
              <a:buChar char="−"/>
            </a:pPr>
            <a:r>
              <a:rPr lang="ru-RU" sz="3600" i="1" dirty="0" smtClean="0">
                <a:latin typeface="Arial" charset="0"/>
              </a:rPr>
              <a:t>пентамино</a:t>
            </a:r>
          </a:p>
          <a:p>
            <a:pPr algn="l">
              <a:lnSpc>
                <a:spcPct val="250000"/>
              </a:lnSpc>
            </a:pPr>
            <a:r>
              <a:rPr lang="ru-RU" sz="3600" i="1" dirty="0" smtClean="0">
                <a:latin typeface="Arial" charset="0"/>
              </a:rPr>
              <a:t/>
            </a:r>
            <a:br>
              <a:rPr lang="ru-RU" sz="3600" i="1" dirty="0" smtClean="0">
                <a:latin typeface="Arial" charset="0"/>
              </a:rPr>
            </a:br>
            <a:endParaRPr lang="ru-RU" sz="2400" b="1" i="1" dirty="0" smtClean="0"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27814" y="1368028"/>
            <a:ext cx="603424" cy="603424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673442" y="1370472"/>
            <a:ext cx="603424" cy="603424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532589" y="2878526"/>
            <a:ext cx="603424" cy="603424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886961" y="2878526"/>
            <a:ext cx="603424" cy="603424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37840" y="2878526"/>
            <a:ext cx="603424" cy="603424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3406854" y="2275102"/>
            <a:ext cx="603424" cy="603424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3403360" y="2878996"/>
            <a:ext cx="603424" cy="603424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771800" y="2878526"/>
            <a:ext cx="603424" cy="603424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529096" y="3789040"/>
            <a:ext cx="603424" cy="603424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883468" y="3789040"/>
            <a:ext cx="603424" cy="603424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234347" y="3789040"/>
            <a:ext cx="603424" cy="603424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>
            <a:off x="4006784" y="4926336"/>
            <a:ext cx="603424" cy="603424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4003290" y="5530230"/>
            <a:ext cx="603424" cy="603424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3371730" y="5529760"/>
            <a:ext cx="603424" cy="603424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 17"/>
          <p:cNvSpPr/>
          <p:nvPr/>
        </p:nvSpPr>
        <p:spPr>
          <a:xfrm>
            <a:off x="3830876" y="3789040"/>
            <a:ext cx="603424" cy="603424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3559952" y="4005064"/>
            <a:ext cx="603424" cy="603424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>
            <a:off x="2536127" y="3789040"/>
            <a:ext cx="603424" cy="603424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1516178" y="5466067"/>
            <a:ext cx="603424" cy="603424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870550" y="5466067"/>
            <a:ext cx="603424" cy="603424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>
            <a:off x="221429" y="5466067"/>
            <a:ext cx="603424" cy="603424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Прямоугольник 23"/>
          <p:cNvSpPr/>
          <p:nvPr/>
        </p:nvSpPr>
        <p:spPr>
          <a:xfrm>
            <a:off x="4006784" y="6133654"/>
            <a:ext cx="603424" cy="603424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>
            <a:off x="1502110" y="6107831"/>
            <a:ext cx="603424" cy="603424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рямоугольник 25"/>
          <p:cNvSpPr/>
          <p:nvPr/>
        </p:nvSpPr>
        <p:spPr>
          <a:xfrm>
            <a:off x="2168376" y="5466067"/>
            <a:ext cx="603424" cy="603424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Прямоугольник 26"/>
          <p:cNvSpPr/>
          <p:nvPr/>
        </p:nvSpPr>
        <p:spPr>
          <a:xfrm>
            <a:off x="4638344" y="5518475"/>
            <a:ext cx="603424" cy="603424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3177134" y="4426998"/>
            <a:ext cx="603424" cy="603424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1532589" y="4426998"/>
            <a:ext cx="603424" cy="603424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5449695" y="929675"/>
            <a:ext cx="3412034" cy="12389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ts val="9200"/>
              </a:lnSpc>
              <a:buFont typeface="Arial" pitchFamily="34" charset="0"/>
              <a:buChar char="−"/>
            </a:pPr>
            <a:r>
              <a:rPr lang="ru-RU" sz="3600" i="1" dirty="0" smtClean="0">
                <a:latin typeface="Arial" charset="0"/>
              </a:rPr>
              <a:t>домино</a:t>
            </a:r>
          </a:p>
          <a:p>
            <a:pPr algn="l">
              <a:lnSpc>
                <a:spcPts val="9200"/>
              </a:lnSpc>
            </a:pPr>
            <a:r>
              <a:rPr lang="ru-RU" sz="3600" i="1" dirty="0" smtClean="0">
                <a:latin typeface="Arial" charset="0"/>
              </a:rPr>
              <a:t/>
            </a:r>
            <a:br>
              <a:rPr lang="ru-RU" sz="3600" i="1" dirty="0" smtClean="0">
                <a:latin typeface="Arial" charset="0"/>
              </a:rPr>
            </a:br>
            <a:endParaRPr lang="ru-RU" sz="2400" b="1" i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92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142976" y="116632"/>
            <a:ext cx="7215238" cy="1008112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Практическая работа</a:t>
            </a:r>
            <a:endParaRPr lang="ru-RU" sz="4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52" y="1484784"/>
            <a:ext cx="398145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31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142976" y="116632"/>
            <a:ext cx="7215238" cy="1008112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Решение</a:t>
            </a:r>
            <a:endParaRPr lang="ru-RU" sz="44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6108"/>
            <a:ext cx="2376264" cy="252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463" y="1410165"/>
            <a:ext cx="2376264" cy="252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50747"/>
            <a:ext cx="2376264" cy="252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50817"/>
            <a:ext cx="2376264" cy="252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569600" y="1416108"/>
            <a:ext cx="0" cy="2529755"/>
          </a:xfrm>
          <a:prstGeom prst="line">
            <a:avLst/>
          </a:prstGeom>
          <a:ln w="31750">
            <a:solidFill>
              <a:srgbClr val="C00000">
                <a:alpha val="9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 rot="16200000" flipH="1">
            <a:off x="3476303" y="2101950"/>
            <a:ext cx="2535698" cy="1152128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/>
          <p:nvPr/>
        </p:nvCxnSpPr>
        <p:spPr>
          <a:xfrm rot="10800000" flipV="1">
            <a:off x="2555778" y="4797151"/>
            <a:ext cx="2376262" cy="1224135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6" idx="0"/>
          </p:cNvCxnSpPr>
          <p:nvPr/>
        </p:nvCxnSpPr>
        <p:spPr>
          <a:xfrm>
            <a:off x="6912260" y="4180196"/>
            <a:ext cx="0" cy="58757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328328" y="4797151"/>
            <a:ext cx="0" cy="58757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482124" y="5429762"/>
            <a:ext cx="0" cy="58757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900870" y="6078928"/>
            <a:ext cx="0" cy="58757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328328" y="4783083"/>
            <a:ext cx="57254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900870" y="6047146"/>
            <a:ext cx="57254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328328" y="5409219"/>
            <a:ext cx="57254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912260" y="5415624"/>
            <a:ext cx="57254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51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142976" y="116632"/>
            <a:ext cx="7215238" cy="1008112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Практическая работа</a:t>
            </a:r>
            <a:endParaRPr lang="ru-RU" sz="4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447" y="1382273"/>
            <a:ext cx="4858295" cy="514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68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88" y="276384"/>
            <a:ext cx="183656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055" y="276384"/>
            <a:ext cx="183656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40" y="276384"/>
            <a:ext cx="183656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64" y="276384"/>
            <a:ext cx="183656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08" y="2412372"/>
            <a:ext cx="183656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775" y="2412372"/>
            <a:ext cx="183656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260" y="2412372"/>
            <a:ext cx="183656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484" y="2412372"/>
            <a:ext cx="183656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08" y="4522572"/>
            <a:ext cx="183656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775" y="4522572"/>
            <a:ext cx="183656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260" y="4522572"/>
            <a:ext cx="183656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484" y="4522572"/>
            <a:ext cx="183656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48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251520" y="88496"/>
            <a:ext cx="8640960" cy="792088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Алгоритм решения задачи на разрезание</a:t>
            </a:r>
            <a:endParaRPr lang="ru-RU" sz="3600" dirty="0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3878388" y="984064"/>
            <a:ext cx="1152128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Начало</a:t>
            </a:r>
            <a:endParaRPr lang="en-US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3413860" y="1695804"/>
            <a:ext cx="2088232" cy="7200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Рассмотри фигуру</a:t>
            </a:r>
            <a:endParaRPr lang="en-US" sz="2000" dirty="0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3398384" y="2624556"/>
            <a:ext cx="2088232" cy="7200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Отметь точку – центр квадрата</a:t>
            </a:r>
            <a:endParaRPr lang="en-US" sz="2000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2406032" y="3501008"/>
            <a:ext cx="4104456" cy="7200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Построй ломаную симметрично относительно центра квадрата</a:t>
            </a:r>
            <a:endParaRPr lang="en-US" sz="2000" dirty="0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2381236" y="4373488"/>
            <a:ext cx="4104456" cy="7200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Убедись, что обе части квадрата равны, </a:t>
            </a:r>
            <a:r>
              <a:rPr lang="ru-RU" dirty="0" smtClean="0"/>
              <a:t> разрезав и наложив их друг на друга</a:t>
            </a:r>
            <a:endParaRPr lang="en-US" dirty="0"/>
          </a:p>
        </p:txBody>
      </p:sp>
      <p:sp>
        <p:nvSpPr>
          <p:cNvPr id="12" name="Блок-схема: решение 11"/>
          <p:cNvSpPr/>
          <p:nvPr/>
        </p:nvSpPr>
        <p:spPr>
          <a:xfrm>
            <a:off x="3522632" y="5215132"/>
            <a:ext cx="1824712" cy="93610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Верно?</a:t>
            </a:r>
            <a:endParaRPr lang="en-US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850252" y="6322793"/>
            <a:ext cx="1152128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Конец</a:t>
            </a:r>
            <a:endParaRPr lang="en-US" dirty="0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6156176" y="5309883"/>
            <a:ext cx="2736304" cy="7200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Приступай ко второму способу решения задачи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47344" y="5221519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en-US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74313" y="5215132"/>
            <a:ext cx="648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en-US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Прямая со стрелкой 17"/>
          <p:cNvCxnSpPr>
            <a:stCxn id="3" idx="2"/>
            <a:endCxn id="8" idx="0"/>
          </p:cNvCxnSpPr>
          <p:nvPr/>
        </p:nvCxnSpPr>
        <p:spPr>
          <a:xfrm>
            <a:off x="4454452" y="1488120"/>
            <a:ext cx="3524" cy="207684"/>
          </a:xfrm>
          <a:prstGeom prst="straightConnector1">
            <a:avLst/>
          </a:prstGeom>
          <a:ln w="317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438976" y="2415884"/>
            <a:ext cx="3524" cy="207684"/>
          </a:xfrm>
          <a:prstGeom prst="straightConnector1">
            <a:avLst/>
          </a:prstGeom>
          <a:ln w="317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422792" y="3293324"/>
            <a:ext cx="3524" cy="207684"/>
          </a:xfrm>
          <a:prstGeom prst="straightConnector1">
            <a:avLst/>
          </a:prstGeom>
          <a:ln w="317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415441" y="4165804"/>
            <a:ext cx="3524" cy="207684"/>
          </a:xfrm>
          <a:prstGeom prst="straightConnector1">
            <a:avLst/>
          </a:prstGeom>
          <a:ln w="317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438181" y="5047337"/>
            <a:ext cx="3524" cy="207684"/>
          </a:xfrm>
          <a:prstGeom prst="straightConnector1">
            <a:avLst/>
          </a:prstGeom>
          <a:ln w="317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410486" y="6128407"/>
            <a:ext cx="3524" cy="207684"/>
          </a:xfrm>
          <a:prstGeom prst="straightConnector1">
            <a:avLst/>
          </a:prstGeom>
          <a:ln w="317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403648" y="2519726"/>
            <a:ext cx="3006838" cy="0"/>
          </a:xfrm>
          <a:prstGeom prst="straightConnector1">
            <a:avLst/>
          </a:prstGeom>
          <a:ln w="317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403648" y="2519726"/>
            <a:ext cx="0" cy="3163458"/>
          </a:xfrm>
          <a:prstGeom prst="straightConnector1">
            <a:avLst/>
          </a:prstGeom>
          <a:ln w="3175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2" idx="1"/>
          </p:cNvCxnSpPr>
          <p:nvPr/>
        </p:nvCxnSpPr>
        <p:spPr>
          <a:xfrm flipH="1">
            <a:off x="1403648" y="5683184"/>
            <a:ext cx="2118984" cy="0"/>
          </a:xfrm>
          <a:prstGeom prst="straightConnector1">
            <a:avLst/>
          </a:prstGeom>
          <a:ln w="3175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2" idx="3"/>
            <a:endCxn id="14" idx="1"/>
          </p:cNvCxnSpPr>
          <p:nvPr/>
        </p:nvCxnSpPr>
        <p:spPr>
          <a:xfrm flipV="1">
            <a:off x="5347344" y="5669923"/>
            <a:ext cx="808832" cy="13261"/>
          </a:xfrm>
          <a:prstGeom prst="straightConnector1">
            <a:avLst/>
          </a:prstGeom>
          <a:ln w="317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1556048" y="2672126"/>
            <a:ext cx="3006838" cy="0"/>
          </a:xfrm>
          <a:prstGeom prst="straightConnector1">
            <a:avLst/>
          </a:prstGeom>
          <a:ln w="317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3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D8A0359-5F71-4AC4-B8A3-4857B57537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</Template>
  <TotalTime>699</TotalTime>
  <Words>386</Words>
  <Application>Microsoft Office PowerPoint</Application>
  <PresentationFormat>Экран (4:3)</PresentationFormat>
  <Paragraphs>95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CSC</vt:lpstr>
      <vt:lpstr>Учитель  категории Гримальская А.А.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«Геометрия является самым могущественным средством для изощрения наших умственных способностей и дает нам возможность правильно мыслить и рассуждать»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  категории Гримальская А.А.</dc:title>
  <dc:creator>Natasha</dc:creator>
  <cp:lastModifiedBy>XTreme.ws</cp:lastModifiedBy>
  <cp:revision>25</cp:revision>
  <dcterms:created xsi:type="dcterms:W3CDTF">2013-02-04T08:52:26Z</dcterms:created>
  <dcterms:modified xsi:type="dcterms:W3CDTF">2013-02-05T23:05:14Z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TC300061229990</vt:lpwstr>
  </property>
</Properties>
</file>