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71" r:id="rId4"/>
    <p:sldId id="273" r:id="rId5"/>
    <p:sldId id="265" r:id="rId6"/>
    <p:sldId id="264" r:id="rId7"/>
    <p:sldId id="260" r:id="rId8"/>
    <p:sldId id="259" r:id="rId9"/>
    <p:sldId id="274" r:id="rId10"/>
    <p:sldId id="275" r:id="rId11"/>
    <p:sldId id="263" r:id="rId12"/>
    <p:sldId id="262" r:id="rId13"/>
    <p:sldId id="266" r:id="rId14"/>
    <p:sldId id="267" r:id="rId15"/>
    <p:sldId id="276" r:id="rId16"/>
    <p:sldId id="278" r:id="rId17"/>
    <p:sldId id="277" r:id="rId18"/>
    <p:sldId id="258" r:id="rId19"/>
    <p:sldId id="268" r:id="rId20"/>
    <p:sldId id="270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337"/>
    <a:srgbClr val="000F2E"/>
    <a:srgbClr val="051306"/>
    <a:srgbClr val="0E3A12"/>
    <a:srgbClr val="3636DA"/>
    <a:srgbClr val="360749"/>
    <a:srgbClr val="520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08" autoAdjust="0"/>
  </p:normalViewPr>
  <p:slideViewPr>
    <p:cSldViewPr>
      <p:cViewPr>
        <p:scale>
          <a:sx n="66" d="100"/>
          <a:sy n="66" d="100"/>
        </p:scale>
        <p:origin x="-20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D8889-1458-4595-82B4-29D18735FBCE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9B11D-EC2A-40DC-9BB4-9BC06C48D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1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E%D1%80%D0%B4%D0%B0%D0%BD%D0%B8%D1%8F" TargetMode="External"/><Relationship Id="rId13" Type="http://schemas.openxmlformats.org/officeDocument/2006/relationships/hyperlink" Target="http://ru.wikipedia.org/wiki/%D0%A0%D0%B8%D0%BE-%D0%B4%D0%B5-%D0%96%D0%B0%D0%BD%D0%B5%D0%B9%D1%80%D0%BE" TargetMode="External"/><Relationship Id="rId3" Type="http://schemas.openxmlformats.org/officeDocument/2006/relationships/hyperlink" Target="http://ru.wikipedia.org/wiki/%D0%92%D0%B5%D0%BB%D0%B8%D0%BA%D0%B0%D1%8F_%D0%BA%D0%B8%D1%82%D0%B0%D0%B9%D1%81%D0%BA%D0%B0%D1%8F_%D1%81%D1%82%D0%B5%D0%BD%D0%B0" TargetMode="External"/><Relationship Id="rId7" Type="http://schemas.openxmlformats.org/officeDocument/2006/relationships/hyperlink" Target="http://ru.wikipedia.org/wiki/%D0%9F%D0%B5%D1%82%D1%80%D0%B0" TargetMode="External"/><Relationship Id="rId12" Type="http://schemas.openxmlformats.org/officeDocument/2006/relationships/hyperlink" Target="http://ru.wikipedia.org/wiki/%D0%A1%D1%82%D0%B0%D1%82%D1%83%D1%8F_%D0%A5%D1%80%D0%B8%D1%81%D1%82%D0%B0-%D0%98%D1%81%D0%BA%D1%83%D0%BF%D0%B8%D1%82%D0%B5%D0%BB%D1%8F" TargetMode="External"/><Relationship Id="rId17" Type="http://schemas.openxmlformats.org/officeDocument/2006/relationships/hyperlink" Target="http://ru.wikipedia.org/wiki/%D0%9C%D0%B5%D0%BA%D1%81%D0%B8%D0%BA%D0%B0" TargetMode="External"/><Relationship Id="rId2" Type="http://schemas.openxmlformats.org/officeDocument/2006/relationships/slide" Target="../slides/slide20.xml"/><Relationship Id="rId16" Type="http://schemas.openxmlformats.org/officeDocument/2006/relationships/hyperlink" Target="http://ru.wikipedia.org/wiki/%D0%AE%D0%BA%D0%B0%D1%82%D0%B0%D0%B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0%B5%D1%80%D1%83" TargetMode="External"/><Relationship Id="rId11" Type="http://schemas.openxmlformats.org/officeDocument/2006/relationships/hyperlink" Target="http://ru.wikipedia.org/wiki/%D0%98%D0%BD%D0%B4%D0%B8%D1%8F" TargetMode="External"/><Relationship Id="rId5" Type="http://schemas.openxmlformats.org/officeDocument/2006/relationships/hyperlink" Target="http://ru.wikipedia.org/wiki/%D0%9C%D0%B0%D1%87%D1%83-%D0%9F%D0%B8%D0%BA%D1%87%D1%83" TargetMode="External"/><Relationship Id="rId15" Type="http://schemas.openxmlformats.org/officeDocument/2006/relationships/hyperlink" Target="http://ru.wikipedia.org/wiki/%D0%A7%D0%B8%D1%87%D0%B5%D0%BD-%D0%98%D1%86%D0%B0" TargetMode="External"/><Relationship Id="rId10" Type="http://schemas.openxmlformats.org/officeDocument/2006/relationships/hyperlink" Target="http://ru.wikipedia.org/wiki/%D0%90%D0%B3%D1%80%D0%B0" TargetMode="External"/><Relationship Id="rId4" Type="http://schemas.openxmlformats.org/officeDocument/2006/relationships/hyperlink" Target="http://ru.wikipedia.org/wiki/%D0%9A%D0%BE%D0%BB%D0%B8%D0%B7%D0%B5%D0%B9" TargetMode="External"/><Relationship Id="rId9" Type="http://schemas.openxmlformats.org/officeDocument/2006/relationships/hyperlink" Target="http://ru.wikipedia.org/wiki/%D0%A2%D0%B0%D0%B4%D0%B6-%D0%9C%D0%B0%D1%85%D0%B0%D0%BB" TargetMode="External"/><Relationship Id="rId14" Type="http://schemas.openxmlformats.org/officeDocument/2006/relationships/hyperlink" Target="http://ru.wikipedia.org/wiki/%D0%91%D1%80%D0%B0%D0%B7%D0%B8%D0%BB%D0%B8%D1%8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Цифры</a:t>
            </a:r>
            <a:r>
              <a:rPr lang="ru-RU" baseline="0" dirty="0" smtClean="0"/>
              <a:t> с сайта </a:t>
            </a:r>
            <a:r>
              <a:rPr lang="en-US" dirty="0" smtClean="0"/>
              <a:t>http://www.newanimation.ru/publ/jarkie_bukvy_i_cifry/alfavit_ovoshhi_frukty/veselye_bukvy_i_cifry/132-1-0-142</a:t>
            </a:r>
            <a:endParaRPr lang="ru-RU" dirty="0" smtClean="0"/>
          </a:p>
          <a:p>
            <a:r>
              <a:rPr lang="ru-RU" dirty="0" smtClean="0"/>
              <a:t>Семья с сайта </a:t>
            </a:r>
            <a:r>
              <a:rPr lang="en-US" dirty="0" smtClean="0"/>
              <a:t>http://allday.ru/index.php?newsid=5174</a:t>
            </a:r>
            <a:endParaRPr lang="ru-RU" dirty="0" smtClean="0"/>
          </a:p>
          <a:p>
            <a:r>
              <a:rPr lang="ru-RU" dirty="0" smtClean="0"/>
              <a:t>Ноты </a:t>
            </a:r>
            <a:r>
              <a:rPr lang="en-US" dirty="0" smtClean="0"/>
              <a:t>http://www.artgide.com/494-.html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? Пропедевтика – от </a:t>
            </a:r>
            <a:r>
              <a:rPr lang="uk-UA" dirty="0" err="1" smtClean="0"/>
              <a:t>перемены</a:t>
            </a:r>
            <a:r>
              <a:rPr lang="uk-UA" dirty="0" smtClean="0"/>
              <a:t> </a:t>
            </a:r>
            <a:r>
              <a:rPr lang="uk-UA" dirty="0" err="1" smtClean="0"/>
              <a:t>мест</a:t>
            </a:r>
            <a:r>
              <a:rPr lang="uk-UA" dirty="0" smtClean="0"/>
              <a:t> </a:t>
            </a:r>
            <a:r>
              <a:rPr lang="uk-UA" dirty="0" err="1" smtClean="0"/>
              <a:t>слагаемых</a:t>
            </a:r>
            <a:r>
              <a:rPr lang="uk-UA" dirty="0" smtClean="0"/>
              <a:t> </a:t>
            </a:r>
            <a:r>
              <a:rPr lang="uk-UA" dirty="0" err="1" smtClean="0"/>
              <a:t>сумма</a:t>
            </a:r>
            <a:r>
              <a:rPr lang="uk-UA" dirty="0" smtClean="0"/>
              <a:t> не </a:t>
            </a:r>
            <a:r>
              <a:rPr lang="uk-UA" dirty="0" err="1" smtClean="0"/>
              <a:t>меняется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Кто со сцены нам поет, знает: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Семь в октаве нот.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Сам я подтвердить готов: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Семь у радуги цветов.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Дней в неделе тоже семь.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Ну, уж это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Ясно всем!</a:t>
            </a:r>
            <a:endParaRPr lang="en-US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15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hlinkClick r:id="rId3" action="ppaction://hlinkfile" tooltip="Великая китайская стена"/>
              </a:rPr>
              <a:t>Великая китайская стена</a:t>
            </a:r>
            <a:r>
              <a:rPr lang="ru-RU" b="1" dirty="0" smtClean="0"/>
              <a:t> (Китай)</a:t>
            </a:r>
          </a:p>
          <a:p>
            <a:r>
              <a:rPr lang="ru-RU" b="1" dirty="0" smtClean="0">
                <a:hlinkClick r:id="rId4" action="ppaction://hlinkfile" tooltip="Колизей"/>
              </a:rPr>
              <a:t>Колизей</a:t>
            </a:r>
            <a:r>
              <a:rPr lang="ru-RU" b="1" dirty="0" smtClean="0"/>
              <a:t> (Рим, Италия)</a:t>
            </a:r>
          </a:p>
          <a:p>
            <a:r>
              <a:rPr lang="ru-RU" b="1" dirty="0" smtClean="0">
                <a:hlinkClick r:id="rId5" action="ppaction://hlinkfile" tooltip="Мачу-Пикчу"/>
              </a:rPr>
              <a:t>Мачу-Пикчу</a:t>
            </a:r>
            <a:r>
              <a:rPr lang="ru-RU" b="1" dirty="0" smtClean="0"/>
              <a:t> (</a:t>
            </a:r>
            <a:r>
              <a:rPr lang="ru-RU" b="1" dirty="0" smtClean="0">
                <a:solidFill>
                  <a:schemeClr val="tx1"/>
                </a:solidFill>
                <a:hlinkClick r:id="rId6" action="ppaction://hlinkfile" tooltip="Перу"/>
              </a:rPr>
              <a:t>Перу</a:t>
            </a:r>
            <a:r>
              <a:rPr lang="ru-RU" b="1" dirty="0" smtClean="0"/>
              <a:t>)</a:t>
            </a:r>
          </a:p>
          <a:p>
            <a:r>
              <a:rPr lang="ru-RU" b="1" dirty="0" smtClean="0">
                <a:hlinkClick r:id="rId7" action="ppaction://hlinkfile" tooltip="Петра"/>
              </a:rPr>
              <a:t>Петра</a:t>
            </a:r>
            <a:r>
              <a:rPr lang="ru-RU" b="1" dirty="0" smtClean="0"/>
              <a:t> (</a:t>
            </a:r>
            <a:r>
              <a:rPr lang="ru-RU" dirty="0" smtClean="0">
                <a:hlinkClick r:id="rId8" action="ppaction://hlinkfile" tooltip="Иордания"/>
              </a:rPr>
              <a:t>Иордания</a:t>
            </a:r>
            <a:r>
              <a:rPr lang="ru-RU" b="1" dirty="0" smtClean="0"/>
              <a:t>)</a:t>
            </a:r>
          </a:p>
          <a:p>
            <a:r>
              <a:rPr lang="ru-RU" b="1" dirty="0" smtClean="0">
                <a:hlinkClick r:id="rId9" action="ppaction://hlinkfile" tooltip="Тадж-Махал"/>
              </a:rPr>
              <a:t>Тадж-Махал</a:t>
            </a:r>
            <a:r>
              <a:rPr lang="ru-RU" b="1" dirty="0" smtClean="0"/>
              <a:t> (</a:t>
            </a:r>
            <a:r>
              <a:rPr lang="ru-RU" dirty="0" err="1" smtClean="0">
                <a:hlinkClick r:id="rId10" action="ppaction://hlinkfile" tooltip="Агра"/>
              </a:rPr>
              <a:t>Агра</a:t>
            </a:r>
            <a:r>
              <a:rPr lang="ru-RU" dirty="0" smtClean="0"/>
              <a:t>, </a:t>
            </a:r>
            <a:r>
              <a:rPr lang="ru-RU" dirty="0" smtClean="0">
                <a:hlinkClick r:id="rId11" action="ppaction://hlinkfile" tooltip="Индия"/>
              </a:rPr>
              <a:t>Индия</a:t>
            </a:r>
            <a:r>
              <a:rPr lang="ru-RU" b="1" dirty="0" smtClean="0"/>
              <a:t>)</a:t>
            </a:r>
          </a:p>
          <a:p>
            <a:r>
              <a:rPr lang="ru-RU" b="1" dirty="0" smtClean="0">
                <a:hlinkClick r:id="rId12" action="ppaction://hlinkfile" tooltip="Статуя Христа-Искупителя"/>
              </a:rPr>
              <a:t>Статуя Христа-Искупителя</a:t>
            </a:r>
            <a:r>
              <a:rPr lang="ru-RU" b="1" dirty="0" smtClean="0"/>
              <a:t> (</a:t>
            </a:r>
            <a:r>
              <a:rPr lang="ru-RU" dirty="0" smtClean="0">
                <a:hlinkClick r:id="rId13" action="ppaction://hlinkfile" tooltip="Рио-де-Жанейро"/>
              </a:rPr>
              <a:t>Рио-де-Жанейро</a:t>
            </a:r>
            <a:r>
              <a:rPr lang="ru-RU" dirty="0" smtClean="0"/>
              <a:t>, </a:t>
            </a:r>
            <a:r>
              <a:rPr lang="ru-RU" dirty="0" smtClean="0">
                <a:hlinkClick r:id="rId14" action="ppaction://hlinkfile" tooltip="Бразилия"/>
              </a:rPr>
              <a:t>Бразилия</a:t>
            </a:r>
            <a:r>
              <a:rPr lang="ru-RU" b="1" dirty="0" smtClean="0"/>
              <a:t>)</a:t>
            </a:r>
          </a:p>
          <a:p>
            <a:r>
              <a:rPr lang="ru-RU" b="1" dirty="0" smtClean="0">
                <a:hlinkClick r:id="rId15" action="ppaction://hlinkfile" tooltip="Чичен-Ица"/>
              </a:rPr>
              <a:t>Чичен-Ица</a:t>
            </a:r>
            <a:r>
              <a:rPr lang="ru-RU" b="1" dirty="0" smtClean="0"/>
              <a:t> (</a:t>
            </a:r>
            <a:r>
              <a:rPr lang="ru-RU" dirty="0" smtClean="0">
                <a:hlinkClick r:id="rId16" action="ppaction://hlinkfile" tooltip="Юкатан"/>
              </a:rPr>
              <a:t>Юкатан</a:t>
            </a:r>
            <a:r>
              <a:rPr lang="ru-RU" dirty="0" smtClean="0"/>
              <a:t>, </a:t>
            </a:r>
            <a:r>
              <a:rPr lang="ru-RU" dirty="0" smtClean="0">
                <a:hlinkClick r:id="rId17" action="ppaction://hlinkfile" tooltip="Мексика"/>
              </a:rPr>
              <a:t>Мексика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Цифры</a:t>
            </a:r>
            <a:r>
              <a:rPr lang="ru-RU" baseline="0" dirty="0" smtClean="0"/>
              <a:t> с сайта </a:t>
            </a:r>
            <a:r>
              <a:rPr lang="en-US" dirty="0" smtClean="0"/>
              <a:t>http://www.newanimation.ru/publ/jarkie_bukvy_i_cifry/alfavit_ovoshhi_frukty/veselye_bukvy_i_cifry/132-1-0-142</a:t>
            </a:r>
            <a:endParaRPr lang="ru-RU" dirty="0" smtClean="0"/>
          </a:p>
          <a:p>
            <a:r>
              <a:rPr lang="ru-RU" dirty="0" smtClean="0"/>
              <a:t>Семья с сайта </a:t>
            </a:r>
            <a:r>
              <a:rPr lang="en-US" dirty="0" smtClean="0"/>
              <a:t>http://allday.ru/index.php?newsid=5174</a:t>
            </a:r>
            <a:endParaRPr lang="ru-RU" dirty="0" smtClean="0"/>
          </a:p>
          <a:p>
            <a:r>
              <a:rPr lang="ru-RU" dirty="0" smtClean="0"/>
              <a:t>Ноты </a:t>
            </a:r>
            <a:r>
              <a:rPr lang="en-US" dirty="0" smtClean="0"/>
              <a:t>http://www.artgide.com/494-.html </a:t>
            </a:r>
            <a:endParaRPr lang="ru-RU" dirty="0" smtClean="0"/>
          </a:p>
          <a:p>
            <a:r>
              <a:rPr lang="ru-RU" dirty="0" smtClean="0"/>
              <a:t>Чудеса </a:t>
            </a:r>
            <a:r>
              <a:rPr lang="en-US" dirty="0" smtClean="0"/>
              <a:t>http://ru.wikipedia.org/wiki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В сказках Цифра Семь живет,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 гости всех детишек ждет,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Гномов семь и семь козлят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 ними поиграть хотят.</a:t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Цветик-</a:t>
            </a:r>
            <a:r>
              <a:rPr lang="ru-RU" dirty="0" err="1" smtClean="0">
                <a:effectLst/>
              </a:rPr>
              <a:t>семицветик</a:t>
            </a:r>
            <a:r>
              <a:rPr lang="ru-RU" dirty="0" smtClean="0">
                <a:effectLst/>
              </a:rPr>
              <a:t> (Валентин Катаев),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Сказка о мертвой царевне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семи богатырях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(Александр Пушкин)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7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9B11D-EC2A-40DC-9BB4-9BC06C48DE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8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microsoft.com/office/2007/relationships/media" Target="../media/media1.mid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hyperlink" Target="http://de.wikipedia.org/w/index.php?title=Datei:5-stip_LHB_09.jpg&amp;filetimestamp=20071125192342" TargetMode="Externa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5/85/438/85438681_large_oliphp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924944"/>
            <a:ext cx="7117180" cy="1470025"/>
          </a:xfrm>
        </p:spPr>
        <p:txBody>
          <a:bodyPr/>
          <a:lstStyle/>
          <a:p>
            <a:pPr algn="ctr"/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числа 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        Дни недели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Гримальская Алёна Алексеевна</a:t>
            </a:r>
          </a:p>
          <a:p>
            <a:r>
              <a:rPr lang="ru-RU" dirty="0" smtClean="0"/>
              <a:t>1-В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3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51" y="332656"/>
            <a:ext cx="792088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Физкультминутка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008188"/>
            <a:ext cx="2822391" cy="278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388621"/>
            <a:ext cx="2822391" cy="278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605">
            <a:off x="3872062" y="3570396"/>
            <a:ext cx="2822391" cy="278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409" y="165520"/>
            <a:ext cx="7428047" cy="11488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Как сделать так, чтобы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 каждого из зайчиков морковки стало одинаково?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2" y="1085760"/>
            <a:ext cx="3685395" cy="3926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60" y="2935102"/>
            <a:ext cx="3155914" cy="3477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62">
            <a:off x="1495540" y="2900563"/>
            <a:ext cx="2664296" cy="2679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792">
            <a:off x="-382613" y="4206307"/>
            <a:ext cx="2664296" cy="2679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262">
            <a:off x="597611" y="4206307"/>
            <a:ext cx="2664296" cy="26797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623">
            <a:off x="3997947" y="3750653"/>
            <a:ext cx="2664296" cy="2679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6668">
            <a:off x="3435827" y="4503411"/>
            <a:ext cx="2664296" cy="26797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768">
            <a:off x="6898467" y="4313645"/>
            <a:ext cx="2664296" cy="267973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15616" y="322239"/>
            <a:ext cx="6895020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</a:rPr>
              <a:t>Сколько всего морковок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>
                <a:solidFill>
                  <a:srgbClr val="002060"/>
                </a:solidFill>
              </a:rPr>
              <a:t>зайчиков?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117">
            <a:off x="6497768" y="3719874"/>
            <a:ext cx="2664296" cy="26797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6696">
            <a:off x="2019060" y="3719874"/>
            <a:ext cx="2664296" cy="2679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6179" y="1530444"/>
            <a:ext cx="86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3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9849" y="1520296"/>
            <a:ext cx="1006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7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9538" y="1557405"/>
            <a:ext cx="941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+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3248" y="1526850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4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5989" y="1581442"/>
            <a:ext cx="863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6975" y="1527425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1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2695" y="1520296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4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1388" y="2290165"/>
            <a:ext cx="662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4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8528" y="2317461"/>
            <a:ext cx="609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7829" y="2290165"/>
            <a:ext cx="621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4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1443" y="1950048"/>
            <a:ext cx="1697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+mj-lt"/>
                <a:ea typeface="+mj-ea"/>
                <a:cs typeface="Trebuchet MS"/>
              </a:rPr>
              <a:t>или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923" y="1673478"/>
            <a:ext cx="603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4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4282" y="1700439"/>
            <a:ext cx="56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-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0734" y="1724476"/>
            <a:ext cx="704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9832" y="1670459"/>
            <a:ext cx="63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1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7439" y="1663330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3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4608" y="2353808"/>
            <a:ext cx="662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3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01748" y="2381104"/>
            <a:ext cx="609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1049" y="2353808"/>
            <a:ext cx="6216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3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4" grpId="1"/>
      <p:bldP spid="14" grpId="2"/>
      <p:bldP spid="14" grpId="3"/>
      <p:bldP spid="16" grpId="0"/>
      <p:bldP spid="16" grpId="1"/>
      <p:bldP spid="17" grpId="0"/>
      <p:bldP spid="17" grpId="1"/>
      <p:bldP spid="17" grpId="2"/>
      <p:bldP spid="17" grpId="3"/>
      <p:bldP spid="18" grpId="0"/>
      <p:bldP spid="18" grpId="1"/>
      <p:bldP spid="19" grpId="0"/>
      <p:bldP spid="19" grpId="1"/>
      <p:bldP spid="19" grpId="2"/>
      <p:bldP spid="19" grpId="3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3"/>
      <p:bldP spid="24" grpId="0"/>
      <p:bldP spid="24" grpId="1"/>
      <p:bldP spid="15" grpId="0"/>
      <p:bldP spid="25" grpId="1"/>
      <p:bldP spid="25" grpId="3"/>
      <p:bldP spid="26" grpId="0"/>
      <p:bldP spid="26" grpId="3"/>
      <p:bldP spid="27" grpId="0"/>
      <p:bldP spid="27" grpId="3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6" y="185920"/>
            <a:ext cx="9036496" cy="924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Составь равенство по рисунку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8" cy="24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70852"/>
            <a:ext cx="4684806" cy="251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7115" y="4730630"/>
            <a:ext cx="603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5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0474" y="4771239"/>
            <a:ext cx="56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+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926" y="4795276"/>
            <a:ext cx="704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6024" y="4741259"/>
            <a:ext cx="63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3631" y="4734130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7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" name="MS900074330[1].m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3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4528" y="5906684"/>
            <a:ext cx="609600" cy="6096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791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6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6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53" y="718559"/>
            <a:ext cx="2586310" cy="48703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85" y="1204846"/>
            <a:ext cx="2952328" cy="55313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39067" y="4730630"/>
            <a:ext cx="603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6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2426" y="4771239"/>
            <a:ext cx="56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+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20" y="171406"/>
            <a:ext cx="9145016" cy="924475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Составь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равенство по рисунку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8878" y="4795276"/>
            <a:ext cx="704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976" y="4741259"/>
            <a:ext cx="63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1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5583" y="4734130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7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48" y="2233584"/>
            <a:ext cx="2952328" cy="55313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84" y="2964708"/>
            <a:ext cx="18764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06538" y="3751994"/>
            <a:ext cx="603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7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9897" y="3792603"/>
            <a:ext cx="56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-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89116"/>
            <a:ext cx="8136904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Поставь знак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4845" y="3857584"/>
            <a:ext cx="704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&gt;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5447" y="3762623"/>
            <a:ext cx="63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1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5582" y="3741846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5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6245" y="1587887"/>
            <a:ext cx="603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5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9604" y="1652533"/>
            <a:ext cx="56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+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9144" y="1652533"/>
            <a:ext cx="704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5154" y="1598516"/>
            <a:ext cx="63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1897" y="1591387"/>
            <a:ext cx="6811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4834" y="1600788"/>
            <a:ext cx="63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5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0228" y="1641157"/>
            <a:ext cx="56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+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01" y="2512689"/>
            <a:ext cx="1088936" cy="10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9157">
            <a:off x="2209552" y="2809213"/>
            <a:ext cx="1075404" cy="99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363">
            <a:off x="323455" y="2392821"/>
            <a:ext cx="1036902" cy="107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6616">
            <a:off x="3625329" y="2579341"/>
            <a:ext cx="1007521" cy="12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54262" y="2587473"/>
            <a:ext cx="1036902" cy="107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9852">
            <a:off x="833951" y="2511103"/>
            <a:ext cx="1007521" cy="12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9" y="2781468"/>
            <a:ext cx="990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048">
            <a:off x="1035912" y="2931383"/>
            <a:ext cx="990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3" y="3099607"/>
            <a:ext cx="1088936" cy="10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953134" y="1597153"/>
            <a:ext cx="1152000" cy="115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F2E"/>
                </a:solidFill>
              </a:rPr>
              <a:t>?</a:t>
            </a:r>
            <a:endParaRPr lang="ru-RU" sz="4800" b="1" dirty="0">
              <a:solidFill>
                <a:srgbClr val="000F2E"/>
              </a:solidFill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2583">
            <a:off x="420428" y="5233586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Овал 37"/>
          <p:cNvSpPr/>
          <p:nvPr/>
        </p:nvSpPr>
        <p:spPr>
          <a:xfrm>
            <a:off x="6443716" y="3826374"/>
            <a:ext cx="1152000" cy="115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F2E"/>
                </a:solidFill>
              </a:rPr>
              <a:t>?</a:t>
            </a:r>
            <a:endParaRPr lang="ru-RU" sz="4800" b="1" dirty="0">
              <a:solidFill>
                <a:srgbClr val="000F2E"/>
              </a:solidFill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1803">
            <a:off x="1492862" y="5590581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2583">
            <a:off x="2259306" y="4728656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8038">
            <a:off x="1214779" y="4393147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2583">
            <a:off x="3875691" y="5031834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046">
            <a:off x="2947051" y="5589003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0583">
            <a:off x="4562993" y="5689861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473">
            <a:off x="6072293" y="2075786"/>
            <a:ext cx="1075404" cy="99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0141">
            <a:off x="6259174" y="2734515"/>
            <a:ext cx="1007521" cy="12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01214" y="2345611"/>
            <a:ext cx="990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8469">
            <a:off x="6087879" y="5274956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09035">
            <a:off x="6918987" y="5689861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8469">
            <a:off x="8080793" y="4496240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4">
            <a:off x="7084539" y="4667530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932">
            <a:off x="7983048" y="5536497"/>
            <a:ext cx="1096624" cy="113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1324">
            <a:off x="5497957" y="2779554"/>
            <a:ext cx="1088936" cy="105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45" y="2388459"/>
            <a:ext cx="990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6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25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75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25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750"/>
                            </p:stCondLst>
                            <p:childTnLst>
                              <p:par>
                                <p:cTn id="1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2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5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4.12581E-6 L -4.16667E-6 -0.23243 C -4.16667E-6 -0.33673 0.03577 -0.46462 0.06493 -0.46462 L 0.13021 -0.46462 " pathEditMode="relative" rAng="0" ptsTypes="FfFF">
                                      <p:cBhvr>
                                        <p:cTn id="211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23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5" grpId="0" animBg="1"/>
      <p:bldP spid="5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089" y="190555"/>
            <a:ext cx="7920880" cy="9244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Граф-схема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5373216"/>
            <a:ext cx="1584176" cy="864096"/>
          </a:xfrm>
          <a:prstGeom prst="rect">
            <a:avLst/>
          </a:prstGeom>
          <a:solidFill>
            <a:schemeClr val="tx2">
              <a:lumMod val="75000"/>
              <a:alpha val="72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484784"/>
            <a:ext cx="1584176" cy="864096"/>
          </a:xfrm>
          <a:prstGeom prst="rect">
            <a:avLst/>
          </a:prstGeom>
          <a:solidFill>
            <a:schemeClr val="tx2">
              <a:lumMod val="75000"/>
              <a:alpha val="72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5198020" y="2948158"/>
            <a:ext cx="2016224" cy="1080120"/>
          </a:xfrm>
          <a:prstGeom prst="flowChartDecision">
            <a:avLst/>
          </a:prstGeom>
          <a:solidFill>
            <a:schemeClr val="tx2">
              <a:alpha val="72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&lt;4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67844" y="4106664"/>
            <a:ext cx="1584176" cy="864096"/>
          </a:xfrm>
          <a:prstGeom prst="rect">
            <a:avLst/>
          </a:prstGeom>
          <a:solidFill>
            <a:schemeClr val="tx2">
              <a:lumMod val="75000"/>
              <a:alpha val="72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+2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8844" y="4132064"/>
            <a:ext cx="1584176" cy="864096"/>
          </a:xfrm>
          <a:prstGeom prst="rect">
            <a:avLst/>
          </a:prstGeom>
          <a:solidFill>
            <a:schemeClr val="tx2">
              <a:lumMod val="75000"/>
              <a:alpha val="72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+3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172885" y="267142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10337"/>
                </a:solidFill>
              </a:rPr>
              <a:t>Нет</a:t>
            </a:r>
            <a:endParaRPr lang="ru-RU" sz="3600" dirty="0">
              <a:solidFill>
                <a:srgbClr val="21033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8244" y="26249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10337"/>
                </a:solidFill>
              </a:rPr>
              <a:t>Да</a:t>
            </a:r>
            <a:endParaRPr lang="ru-RU" sz="3600" dirty="0">
              <a:solidFill>
                <a:srgbClr val="21033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462" y="1172506"/>
            <a:ext cx="51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0304" y="1179765"/>
            <a:ext cx="545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6405" y="1187954"/>
            <a:ext cx="48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878" y="1185689"/>
            <a:ext cx="494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0432" y="1236230"/>
            <a:ext cx="289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5716" y="1222766"/>
            <a:ext cx="289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2885" y="1237441"/>
            <a:ext cx="289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372962" y="1929729"/>
            <a:ext cx="2041370" cy="1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87776" y="2348880"/>
            <a:ext cx="0" cy="609931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81789" y="3488218"/>
            <a:ext cx="0" cy="641660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637408" y="3488218"/>
            <a:ext cx="5732" cy="616259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020273" y="5805264"/>
            <a:ext cx="864095" cy="0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643140" y="5805264"/>
            <a:ext cx="728465" cy="0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7906891" y="4996160"/>
            <a:ext cx="0" cy="809104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4625231" y="4996160"/>
            <a:ext cx="0" cy="809104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226102" y="3488218"/>
            <a:ext cx="754830" cy="0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637408" y="3488218"/>
            <a:ext cx="564713" cy="0"/>
          </a:xfrm>
          <a:prstGeom prst="straightConnector1">
            <a:avLst/>
          </a:prstGeom>
          <a:ln w="41275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Заголовок 1"/>
          <p:cNvSpPr txBox="1">
            <a:spLocks/>
          </p:cNvSpPr>
          <p:nvPr/>
        </p:nvSpPr>
        <p:spPr>
          <a:xfrm>
            <a:off x="539552" y="2257921"/>
            <a:ext cx="2664296" cy="595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210337"/>
                </a:solidFill>
                <a:latin typeface="Arial Black" pitchFamily="34" charset="0"/>
              </a:rPr>
              <a:t>Проверка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39552" y="3030016"/>
            <a:ext cx="2664296" cy="766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2+3=5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542504" y="3645025"/>
            <a:ext cx="2664296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3+3=5</a:t>
            </a: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538188" y="4235484"/>
            <a:ext cx="2664296" cy="786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4+2=6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553840" y="4867783"/>
            <a:ext cx="2664296" cy="793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5+2=7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6805 0.05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0.22135 0.05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25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1849 0.0502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2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3733 0.0504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25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50"/>
                            </p:stCondLst>
                            <p:childTnLst>
                              <p:par>
                                <p:cTn id="9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5" grpId="0"/>
      <p:bldP spid="16" grpId="0"/>
      <p:bldP spid="17" grpId="0"/>
      <p:bldP spid="65" grpId="0"/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0733"/>
            <a:ext cx="7920880" cy="92447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Пальчиковая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гимнастика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6" name="Picture 4" descr="http://www.mdou-pervouralsk.narod.ru/konsultatsii_dlya_roditelei/palchikovaya_gimnastika/67191747_be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01" y="1032422"/>
            <a:ext cx="6950687" cy="58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731"/>
            <a:ext cx="792088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мире 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интересного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6984">
            <a:off x="5357039" y="2770711"/>
            <a:ext cx="30670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6" y="2409215"/>
            <a:ext cx="4591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Fünfpunkt-Marienkäfer (Coccinella quinquepunctata)">
            <a:hlinkClick r:id="rId5" tooltip="Fünfpunkt-Marienkäfer (Coccinella quinquepunctata)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10" y="620688"/>
            <a:ext cx="3053885" cy="22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25113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Цифра 7 вокруг нас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551">
            <a:off x="1240273" y="1572066"/>
            <a:ext cx="9216285" cy="451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394">
            <a:off x="-480713" y="1436673"/>
            <a:ext cx="5161094" cy="437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574720" y="2733962"/>
            <a:ext cx="388843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Понедельник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64886" y="3285903"/>
            <a:ext cx="388843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Вторник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74088" y="3752999"/>
            <a:ext cx="388843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Среда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565502" y="4291577"/>
            <a:ext cx="388843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Четверг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76764" y="4786812"/>
            <a:ext cx="388843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Пятница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595277" y="5283388"/>
            <a:ext cx="388843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Суббота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584356" y="5790902"/>
            <a:ext cx="388843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Blip>
                <a:blip r:embed="rId5"/>
              </a:buBlip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Воскресенье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592" y="488669"/>
            <a:ext cx="7125113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Цифра 7 в пословицах и поговорках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8696" y="2034068"/>
            <a:ext cx="871296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 раз отмерь, один отрежь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marL="571500" indent="-571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 семью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печатями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571500" indent="-571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Семеро одного не ждут» 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пядей во лбу»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spcBef>
                <a:spcPts val="600"/>
              </a:spcBef>
              <a:buFont typeface="Arial" pitchFamily="34" charset="0"/>
              <a:buChar char="•"/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9916"/>
            <a:ext cx="792088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Дед-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цифроед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oli.php (583x600, 62Kb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02" y="1186978"/>
            <a:ext cx="522007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270270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4332" y="1268760"/>
            <a:ext cx="84775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4402" y="1268759"/>
            <a:ext cx="172819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3, 4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71563" y="1268758"/>
            <a:ext cx="84775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457713" y="1268757"/>
            <a:ext cx="847757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24107" y="1285054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19690" y="1288576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658512" y="1288576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30816" y="1259548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71304" y="1245034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66534" y="1244978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89116"/>
            <a:ext cx="8136904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Семь чудес света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43380" cy="7045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868" y="0"/>
            <a:ext cx="11423253" cy="7004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869" y="-1271388"/>
            <a:ext cx="11423253" cy="8567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922" y="-413877"/>
            <a:ext cx="11412674" cy="7614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922" y="-1318925"/>
            <a:ext cx="11412674" cy="9396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047" y="-13827"/>
            <a:ext cx="11085625" cy="8314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239" y="-342325"/>
            <a:ext cx="11523624" cy="86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28" y="3933056"/>
            <a:ext cx="8136904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урок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422832" y="1700808"/>
            <a:ext cx="8136904" cy="2004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9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Молодцы!</a:t>
            </a:r>
            <a:endParaRPr lang="ru-RU" sz="9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133"/>
            <a:ext cx="792088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Волшебные листочки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6" y="1623180"/>
            <a:ext cx="1512168" cy="184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7448" y="1623180"/>
            <a:ext cx="1512168" cy="184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8241" y="1983220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210337"/>
                </a:solidFill>
              </a:rPr>
              <a:t>1</a:t>
            </a:r>
            <a:endParaRPr lang="ru-RU" sz="4800" b="1" dirty="0">
              <a:solidFill>
                <a:srgbClr val="21033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9922" y="2006014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210337"/>
                </a:solidFill>
              </a:rPr>
              <a:t>6</a:t>
            </a:r>
            <a:endParaRPr lang="ru-RU" sz="4800" b="1" dirty="0">
              <a:solidFill>
                <a:srgbClr val="210337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78" y="2274821"/>
            <a:ext cx="1625463" cy="191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33561" y="2843598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74" y="2887116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1568" flipH="1">
            <a:off x="4768909" y="3000890"/>
            <a:ext cx="1678041" cy="198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44" y="1493949"/>
            <a:ext cx="1795840" cy="20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3487">
            <a:off x="3640701" y="1279314"/>
            <a:ext cx="1772393" cy="199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2804">
            <a:off x="6308971" y="4207015"/>
            <a:ext cx="1512169" cy="184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78341" y="1859322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3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1003" y="1860481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4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4481" y="3601166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8373" y="3616539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337" y="2132388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33817" y="2144512"/>
            <a:ext cx="69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664" y="4753085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5772" y="5027236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9512" y="3718113"/>
            <a:ext cx="2720104" cy="2663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736" y="3053761"/>
            <a:ext cx="4989898" cy="39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5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2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52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520" fill="hold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52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5827 L 0.05052 0.04417 C 0.06927 0.04255 0.08819 0.02775 0.10156 0.00648 C 0.11736 -0.0178 0.12361 -0.04393 0.12135 -0.06959 L 0.11528 -0.18751 " pathEditMode="relative" rAng="-3025421" ptsTypes="FffFF">
                                      <p:cBhvr>
                                        <p:cTn id="8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8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79 -0.19515 L 0.12239 -0.07792 C 0.12378 -0.05411 0.11753 -0.02567 0.10503 -0.00255 C 0.08993 0.02381 0.07257 0.03838 0.05347 0.04115 L -0.03299 0.06543 " pathEditMode="relative" rAng="-3173004" ptsTypes="FffFF">
                                      <p:cBhvr>
                                        <p:cTn id="8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16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133"/>
            <a:ext cx="7920880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Математический диктант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7105545" cy="385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1493218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0084" y="2446721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81334" y="2461235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37790" y="3385710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53123" y="4302931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997025" y="4331405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668344" y="5241366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dirty="0">
              <a:solidFill>
                <a:srgbClr val="2103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3530" y="1396827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50177" y="2365080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21330" y="3327339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02738" y="4225684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44970" y="5145044"/>
            <a:ext cx="3962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21033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81222" y="1498425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667252" y="2452164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155480" y="3409746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581944" y="4331404"/>
            <a:ext cx="504056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100392" y="5244326"/>
            <a:ext cx="504056" cy="840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703904" y="1570995"/>
            <a:ext cx="393746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676" y="188640"/>
            <a:ext cx="5282573" cy="9244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Веселый счет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58440" y="1268760"/>
            <a:ext cx="6984775" cy="2708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Два орешка мама-свинка</a:t>
            </a:r>
          </a:p>
          <a:p>
            <a:r>
              <a:rPr lang="ru-RU" dirty="0" smtClean="0"/>
              <a:t>Для детей несла в корзинке</a:t>
            </a:r>
          </a:p>
          <a:p>
            <a:r>
              <a:rPr lang="ru-RU" dirty="0" smtClean="0"/>
              <a:t>Свинку ёжик повстречал</a:t>
            </a:r>
          </a:p>
          <a:p>
            <a:r>
              <a:rPr lang="ru-RU" dirty="0" smtClean="0"/>
              <a:t>Пять ещё орехов дал.</a:t>
            </a:r>
          </a:p>
          <a:p>
            <a:r>
              <a:rPr lang="ru-RU" dirty="0" smtClean="0"/>
              <a:t>Сколько орехов свинка</a:t>
            </a:r>
          </a:p>
          <a:p>
            <a:r>
              <a:rPr lang="ru-RU" dirty="0" smtClean="0"/>
              <a:t>Деткам принесла в корзинке.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18395"/>
            <a:ext cx="2401626" cy="2298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067">
            <a:off x="4433995" y="5787689"/>
            <a:ext cx="785301" cy="650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171">
            <a:off x="5190507" y="5775098"/>
            <a:ext cx="806832" cy="667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925">
            <a:off x="3593542" y="5794897"/>
            <a:ext cx="767885" cy="6357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1" y="1493452"/>
            <a:ext cx="32110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94" y="4885388"/>
            <a:ext cx="792088" cy="65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7621">
            <a:off x="2219863" y="4796800"/>
            <a:ext cx="792088" cy="655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42" y="5826920"/>
            <a:ext cx="792088" cy="655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3" y="5732646"/>
            <a:ext cx="785301" cy="6501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0923" y="4239302"/>
            <a:ext cx="6033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2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4282" y="4279911"/>
            <a:ext cx="567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+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0734" y="4303948"/>
            <a:ext cx="704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=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9832" y="4249931"/>
            <a:ext cx="632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5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7439" y="4242802"/>
            <a:ext cx="786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7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0" y="1484784"/>
            <a:ext cx="4820299" cy="48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71818" y="1484784"/>
            <a:ext cx="3899113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У змея Горыныча</a:t>
            </a:r>
            <a:br>
              <a:rPr lang="ru-RU" dirty="0" smtClean="0"/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dirty="0" smtClean="0"/>
              <a:t> головы, </a:t>
            </a:r>
          </a:p>
          <a:p>
            <a:endParaRPr lang="ru-RU" dirty="0"/>
          </a:p>
          <a:p>
            <a:r>
              <a:rPr lang="ru-RU" dirty="0" smtClean="0"/>
              <a:t>а у его старшего брата на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ru-RU" dirty="0" smtClean="0"/>
              <a:t> головы больше.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голов у старшего брата?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16676" y="332656"/>
            <a:ext cx="528257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Веселый счет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3133"/>
            <a:ext cx="7125113" cy="92447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Отгадай слово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8600" y="1318022"/>
            <a:ext cx="597791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chilly" dir="tl"/>
            </a:scene3d>
            <a:sp3d extrusionH="57150" contourW="12700" prstMaterial="dkEdge">
              <a:bevelT w="25400" h="25400" prst="angle"/>
              <a:bevelB w="38100" h="381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0" b="1" cap="none" spc="0" dirty="0" smtClean="0">
                <a:ln w="11430"/>
                <a:gradFill>
                  <a:gsLst>
                    <a:gs pos="18000">
                      <a:srgbClr val="360749"/>
                    </a:gs>
                    <a:gs pos="30000">
                      <a:srgbClr val="0819FB"/>
                    </a:gs>
                    <a:gs pos="40000">
                      <a:srgbClr val="0070C0"/>
                    </a:gs>
                    <a:gs pos="53000">
                      <a:srgbClr val="1A8D48"/>
                    </a:gs>
                    <a:gs pos="67000">
                      <a:srgbClr val="FFFF00"/>
                    </a:gs>
                    <a:gs pos="80000">
                      <a:srgbClr val="EE3F17"/>
                    </a:gs>
                    <a:gs pos="99000">
                      <a:srgbClr val="E81766"/>
                    </a:gs>
                  </a:gsLst>
                  <a:lin ang="5400000" scaled="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7Я</a:t>
            </a:r>
            <a:endParaRPr lang="ru-RU" sz="30000" b="1" cap="none" spc="0" dirty="0">
              <a:ln w="11430"/>
              <a:gradFill>
                <a:gsLst>
                  <a:gs pos="18000">
                    <a:srgbClr val="360749"/>
                  </a:gs>
                  <a:gs pos="30000">
                    <a:srgbClr val="0819FB"/>
                  </a:gs>
                  <a:gs pos="40000">
                    <a:srgbClr val="0070C0"/>
                  </a:gs>
                  <a:gs pos="53000">
                    <a:srgbClr val="1A8D48"/>
                  </a:gs>
                  <a:gs pos="67000">
                    <a:srgbClr val="FFFF00"/>
                  </a:gs>
                  <a:gs pos="80000">
                    <a:srgbClr val="EE3F17"/>
                  </a:gs>
                  <a:gs pos="99000">
                    <a:srgbClr val="E81766"/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6" y="1664951"/>
            <a:ext cx="7685879" cy="54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638E-6 L 0.26197 -0.318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5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02" y="1490668"/>
            <a:ext cx="47625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0" y="1468184"/>
            <a:ext cx="6036377" cy="4527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55" y="1460688"/>
            <a:ext cx="6107632" cy="4571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2528"/>
            <a:ext cx="7378982" cy="1339551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сказках живет цифра 7?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23" y="1610868"/>
            <a:ext cx="6169363" cy="43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0751E-6 L 0.2401 -0.206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10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1701 -0.1444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3663 0.2333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1868"/>
            <a:ext cx="7776864" cy="54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2595</TotalTime>
  <Words>363</Words>
  <Application>Microsoft Office PowerPoint</Application>
  <PresentationFormat>Экран (4:3)</PresentationFormat>
  <Paragraphs>193</Paragraphs>
  <Slides>21</Slides>
  <Notes>20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 Состав числа 7.          Дни недели</vt:lpstr>
      <vt:lpstr>Дед-цифроед</vt:lpstr>
      <vt:lpstr>Волшебные листочки</vt:lpstr>
      <vt:lpstr>Математический диктант</vt:lpstr>
      <vt:lpstr>Веселый счет</vt:lpstr>
      <vt:lpstr>Презентация PowerPoint</vt:lpstr>
      <vt:lpstr>Отгадай слово</vt:lpstr>
      <vt:lpstr>В каких сказках живет цифра 7?</vt:lpstr>
      <vt:lpstr>Презентация PowerPoint</vt:lpstr>
      <vt:lpstr>Физкультминутка</vt:lpstr>
      <vt:lpstr> Как сделать так, чтобы  у каждого из зайчиков морковки стало одинаково?</vt:lpstr>
      <vt:lpstr>Составь равенство по рисунку</vt:lpstr>
      <vt:lpstr>Составь равенство по рисунку</vt:lpstr>
      <vt:lpstr>Поставь знак</vt:lpstr>
      <vt:lpstr>Граф-схема</vt:lpstr>
      <vt:lpstr>Пальчиковая гимнастика</vt:lpstr>
      <vt:lpstr>В мире  интересного</vt:lpstr>
      <vt:lpstr>Цифра 7 вокруг нас</vt:lpstr>
      <vt:lpstr>Цифра 7 в пословицах и поговорках</vt:lpstr>
      <vt:lpstr>Семь чудес света</vt:lpstr>
      <vt:lpstr>Спасибо за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XTreme.ws</cp:lastModifiedBy>
  <cp:revision>74</cp:revision>
  <dcterms:created xsi:type="dcterms:W3CDTF">2012-10-08T08:58:36Z</dcterms:created>
  <dcterms:modified xsi:type="dcterms:W3CDTF">2012-10-30T19:32:35Z</dcterms:modified>
</cp:coreProperties>
</file>